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4"/>
  </p:notesMasterIdLst>
  <p:handoutMasterIdLst>
    <p:handoutMasterId r:id="rId15"/>
  </p:handoutMasterIdLst>
  <p:sldIdLst>
    <p:sldId id="838" r:id="rId6"/>
    <p:sldId id="1977" r:id="rId7"/>
    <p:sldId id="1967" r:id="rId8"/>
    <p:sldId id="1961" r:id="rId9"/>
    <p:sldId id="469" r:id="rId10"/>
    <p:sldId id="1907" r:id="rId11"/>
    <p:sldId id="1949" r:id="rId12"/>
    <p:sldId id="1937" r:id="rId13"/>
  </p:sldIdLst>
  <p:sldSz cx="9144000" cy="6858000" type="screen4x3"/>
  <p:notesSz cx="7010400" cy="9296400"/>
  <p:defaultTex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9"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9"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orient="horz" pos="3396">
          <p15:clr>
            <a:srgbClr val="A4A3A4"/>
          </p15:clr>
        </p15:guide>
        <p15:guide id="3" orient="horz" pos="648">
          <p15:clr>
            <a:srgbClr val="A4A3A4"/>
          </p15:clr>
        </p15:guide>
        <p15:guide id="4" pos="3168">
          <p15:clr>
            <a:srgbClr val="A4A3A4"/>
          </p15:clr>
        </p15:guide>
        <p15:guide id="5" pos="319">
          <p15:clr>
            <a:srgbClr val="A4A3A4"/>
          </p15:clr>
        </p15:guide>
        <p15:guide id="6" pos="370">
          <p15:clr>
            <a:srgbClr val="A4A3A4"/>
          </p15:clr>
        </p15:guide>
        <p15:guide id="7" pos="5976">
          <p15:clr>
            <a:srgbClr val="A4A3A4"/>
          </p15:clr>
        </p15:guide>
        <p15:guide id="8" pos="6048">
          <p15:clr>
            <a:srgbClr val="A4A3A4"/>
          </p15:clr>
        </p15:guide>
        <p15:guide id="9" orient="horz" pos="2160">
          <p15:clr>
            <a:srgbClr val="A4A3A4"/>
          </p15:clr>
        </p15:guide>
        <p15:guide id="10" orient="horz" pos="2996">
          <p15:clr>
            <a:srgbClr val="A4A3A4"/>
          </p15:clr>
        </p15:guide>
        <p15:guide id="11" orient="horz" pos="572">
          <p15:clr>
            <a:srgbClr val="A4A3A4"/>
          </p15:clr>
        </p15:guide>
        <p15:guide id="12" pos="2880">
          <p15:clr>
            <a:srgbClr val="A4A3A4"/>
          </p15:clr>
        </p15:guide>
        <p15:guide id="13" pos="290">
          <p15:clr>
            <a:srgbClr val="A4A3A4"/>
          </p15:clr>
        </p15:guide>
        <p15:guide id="14" pos="336">
          <p15:clr>
            <a:srgbClr val="A4A3A4"/>
          </p15:clr>
        </p15:guide>
        <p15:guide id="15" pos="5433">
          <p15:clr>
            <a:srgbClr val="A4A3A4"/>
          </p15:clr>
        </p15:guide>
        <p15:guide id="16" pos="549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lena Sullivan" initials="MS [2]" lastIdx="12" clrIdx="6">
    <p:extLst>
      <p:ext uri="{19B8F6BF-5375-455C-9EA6-DF929625EA0E}">
        <p15:presenceInfo xmlns:p15="http://schemas.microsoft.com/office/powerpoint/2012/main" userId="S::milena.sullivan@inovalon.global::33745d38-fab5-45bd-98f2-68f16d15e4de" providerId="AD"/>
      </p:ext>
    </p:extLst>
  </p:cmAuthor>
  <p:cmAuthor id="1" name="Daymelis Santiesteban" initials="DS" lastIdx="3" clrIdx="0">
    <p:extLst>
      <p:ext uri="{19B8F6BF-5375-455C-9EA6-DF929625EA0E}">
        <p15:presenceInfo xmlns:p15="http://schemas.microsoft.com/office/powerpoint/2012/main" userId="S::Daymelis.Santiesteban@avalere.com::2dfab295-a56c-42f1-89f7-14eb33d47907" providerId="AD"/>
      </p:ext>
    </p:extLst>
  </p:cmAuthor>
  <p:cmAuthor id="2" name="Nikita Jeswani" initials="NJ" lastIdx="48" clrIdx="1">
    <p:extLst>
      <p:ext uri="{19B8F6BF-5375-455C-9EA6-DF929625EA0E}">
        <p15:presenceInfo xmlns:p15="http://schemas.microsoft.com/office/powerpoint/2012/main" userId="S::Nikita.Jeswani@avalere.com::ca9ace8b-7b04-46c8-b56c-ece4777c4bb1" providerId="AD"/>
      </p:ext>
    </p:extLst>
  </p:cmAuthor>
  <p:cmAuthor id="3" name="Milena Sullivan" initials="MS" lastIdx="2" clrIdx="2">
    <p:extLst>
      <p:ext uri="{19B8F6BF-5375-455C-9EA6-DF929625EA0E}">
        <p15:presenceInfo xmlns:p15="http://schemas.microsoft.com/office/powerpoint/2012/main" userId="S::milena.sullivan@avalere.com::076009b0-6a65-4ce1-a35b-26e89bc3ac20" providerId="AD"/>
      </p:ext>
    </p:extLst>
  </p:cmAuthor>
  <p:cmAuthor id="4" name="John Armstrong" initials="JA" lastIdx="66" clrIdx="3">
    <p:extLst>
      <p:ext uri="{19B8F6BF-5375-455C-9EA6-DF929625EA0E}">
        <p15:presenceInfo xmlns:p15="http://schemas.microsoft.com/office/powerpoint/2012/main" userId="S::John.Armstrong@inovalon.global::3a5a0dd3-dfaa-40d9-8935-07cf16de5534" providerId="AD"/>
      </p:ext>
    </p:extLst>
  </p:cmAuthor>
  <p:cmAuthor id="5" name="Daymelis Santiesteban" initials="DS [2]" lastIdx="26" clrIdx="4">
    <p:extLst>
      <p:ext uri="{19B8F6BF-5375-455C-9EA6-DF929625EA0E}">
        <p15:presenceInfo xmlns:p15="http://schemas.microsoft.com/office/powerpoint/2012/main" userId="S::Daymelis.Santiesteba@inovalon.global::aad8c514-d492-4ccb-9f3a-51d33c4e92b3" providerId="AD"/>
      </p:ext>
    </p:extLst>
  </p:cmAuthor>
  <p:cmAuthor id="6" name="Christine Liow" initials="CL" lastIdx="75" clrIdx="5">
    <p:extLst>
      <p:ext uri="{19B8F6BF-5375-455C-9EA6-DF929625EA0E}">
        <p15:presenceInfo xmlns:p15="http://schemas.microsoft.com/office/powerpoint/2012/main" userId="S::Christine.Liow@inovalon.global::afcb8d46-f399-48fd-9aad-7d9bcfe8db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6B7"/>
    <a:srgbClr val="8AB13C"/>
    <a:srgbClr val="38AAA0"/>
    <a:srgbClr val="38AA81"/>
    <a:srgbClr val="DAE3EB"/>
    <a:srgbClr val="033151"/>
    <a:srgbClr val="000000"/>
    <a:srgbClr val="6B5F5D"/>
    <a:srgbClr val="00FECD"/>
    <a:srgbClr val="FF6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4" autoAdjust="0"/>
    <p:restoredTop sz="94694"/>
  </p:normalViewPr>
  <p:slideViewPr>
    <p:cSldViewPr snapToGrid="0">
      <p:cViewPr varScale="1">
        <p:scale>
          <a:sx n="113" d="100"/>
          <a:sy n="113" d="100"/>
        </p:scale>
        <p:origin x="1062" y="102"/>
      </p:cViewPr>
      <p:guideLst>
        <p:guide orient="horz" pos="2448"/>
        <p:guide orient="horz" pos="3396"/>
        <p:guide orient="horz" pos="648"/>
        <p:guide pos="3168"/>
        <p:guide pos="319"/>
        <p:guide pos="370"/>
        <p:guide pos="5976"/>
        <p:guide pos="6048"/>
        <p:guide orient="horz" pos="2160"/>
        <p:guide orient="horz" pos="2996"/>
        <p:guide orient="horz" pos="572"/>
        <p:guide pos="2880"/>
        <p:guide pos="290"/>
        <p:guide pos="336"/>
        <p:guide pos="5433"/>
        <p:guide pos="549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rmstrong" userId="3a5a0dd3-dfaa-40d9-8935-07cf16de5534" providerId="ADAL" clId="{F2553D1A-C474-4445-85B0-59BAFF2F8754}"/>
    <pc:docChg chg="custSel modSld">
      <pc:chgData name="John Armstrong" userId="3a5a0dd3-dfaa-40d9-8935-07cf16de5534" providerId="ADAL" clId="{F2553D1A-C474-4445-85B0-59BAFF2F8754}" dt="2021-05-26T15:16:55.554" v="103" actId="20577"/>
      <pc:docMkLst>
        <pc:docMk/>
      </pc:docMkLst>
      <pc:sldChg chg="modSp mod">
        <pc:chgData name="John Armstrong" userId="3a5a0dd3-dfaa-40d9-8935-07cf16de5534" providerId="ADAL" clId="{F2553D1A-C474-4445-85B0-59BAFF2F8754}" dt="2021-05-26T15:16:55.554" v="103" actId="20577"/>
        <pc:sldMkLst>
          <pc:docMk/>
          <pc:sldMk cId="1692352915" sldId="1977"/>
        </pc:sldMkLst>
        <pc:spChg chg="mod">
          <ac:chgData name="John Armstrong" userId="3a5a0dd3-dfaa-40d9-8935-07cf16de5534" providerId="ADAL" clId="{F2553D1A-C474-4445-85B0-59BAFF2F8754}" dt="2021-05-26T15:16:55.554" v="103" actId="20577"/>
          <ac:spMkLst>
            <pc:docMk/>
            <pc:sldMk cId="1692352915" sldId="1977"/>
            <ac:spMk id="8" creationId="{3D227866-2181-403F-A0CB-DC54A73F037A}"/>
          </ac:spMkLst>
        </pc:spChg>
      </pc:sldChg>
    </pc:docChg>
  </pc:docChgLst>
  <pc:docChgLst>
    <pc:chgData name="John Armstrong" userId="3a5a0dd3-dfaa-40d9-8935-07cf16de5534" providerId="ADAL" clId="{92D574F5-4EF1-4E1B-A42E-138B297F239C}"/>
    <pc:docChg chg="modSld">
      <pc:chgData name="John Armstrong" userId="3a5a0dd3-dfaa-40d9-8935-07cf16de5534" providerId="ADAL" clId="{92D574F5-4EF1-4E1B-A42E-138B297F239C}" dt="2021-06-28T18:04:02.883" v="77" actId="20577"/>
      <pc:docMkLst>
        <pc:docMk/>
      </pc:docMkLst>
      <pc:sldChg chg="modSp mod">
        <pc:chgData name="John Armstrong" userId="3a5a0dd3-dfaa-40d9-8935-07cf16de5534" providerId="ADAL" clId="{92D574F5-4EF1-4E1B-A42E-138B297F239C}" dt="2021-06-28T18:04:02.883" v="77" actId="20577"/>
        <pc:sldMkLst>
          <pc:docMk/>
          <pc:sldMk cId="3714151330" sldId="1967"/>
        </pc:sldMkLst>
        <pc:spChg chg="mod">
          <ac:chgData name="John Armstrong" userId="3a5a0dd3-dfaa-40d9-8935-07cf16de5534" providerId="ADAL" clId="{92D574F5-4EF1-4E1B-A42E-138B297F239C}" dt="2021-06-28T18:04:02.883" v="77" actId="20577"/>
          <ac:spMkLst>
            <pc:docMk/>
            <pc:sldMk cId="3714151330" sldId="1967"/>
            <ac:spMk id="8"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73317213161235"/>
          <c:y val="0.18903002166766902"/>
          <c:w val="0.40959570162191111"/>
          <c:h val="0.65771346660624597"/>
        </c:manualLayout>
      </c:layout>
      <c:pieChart>
        <c:varyColors val="1"/>
        <c:ser>
          <c:idx val="0"/>
          <c:order val="0"/>
          <c:tx>
            <c:strRef>
              <c:f>Sheet1!$B$1</c:f>
              <c:strCache>
                <c:ptCount val="1"/>
                <c:pt idx="0">
                  <c:v>Funding</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73D-4366-895E-0B9D6710BE96}"/>
              </c:ext>
            </c:extLst>
          </c:dPt>
          <c:dPt>
            <c:idx val="1"/>
            <c:bubble3D val="0"/>
            <c:spPr>
              <a:solidFill>
                <a:schemeClr val="accent2"/>
              </a:solidFill>
              <a:ln w="19050">
                <a:noFill/>
              </a:ln>
              <a:effectLst/>
            </c:spPr>
            <c:extLst>
              <c:ext xmlns:c16="http://schemas.microsoft.com/office/drawing/2014/chart" uri="{C3380CC4-5D6E-409C-BE32-E72D297353CC}">
                <c16:uniqueId val="{00000002-473D-4366-895E-0B9D6710BE96}"/>
              </c:ext>
            </c:extLst>
          </c:dPt>
          <c:dPt>
            <c:idx val="2"/>
            <c:bubble3D val="0"/>
            <c:spPr>
              <a:solidFill>
                <a:schemeClr val="accent3"/>
              </a:solidFill>
              <a:ln w="19050">
                <a:noFill/>
              </a:ln>
              <a:effectLst/>
            </c:spPr>
            <c:extLst>
              <c:ext xmlns:c16="http://schemas.microsoft.com/office/drawing/2014/chart" uri="{C3380CC4-5D6E-409C-BE32-E72D297353CC}">
                <c16:uniqueId val="{00000003-473D-4366-895E-0B9D6710BE96}"/>
              </c:ext>
            </c:extLst>
          </c:dPt>
          <c:dPt>
            <c:idx val="3"/>
            <c:bubble3D val="0"/>
            <c:spPr>
              <a:solidFill>
                <a:schemeClr val="accent4"/>
              </a:solidFill>
              <a:ln w="19050">
                <a:noFill/>
              </a:ln>
              <a:effectLst/>
            </c:spPr>
            <c:extLst>
              <c:ext xmlns:c16="http://schemas.microsoft.com/office/drawing/2014/chart" uri="{C3380CC4-5D6E-409C-BE32-E72D297353CC}">
                <c16:uniqueId val="{00000007-0F19-496E-B531-C81153C10D52}"/>
              </c:ext>
            </c:extLst>
          </c:dPt>
          <c:cat>
            <c:strRef>
              <c:f>Sheet1!$A$2:$A$5</c:f>
              <c:strCache>
                <c:ptCount val="4"/>
                <c:pt idx="0">
                  <c:v>CER</c:v>
                </c:pt>
                <c:pt idx="1">
                  <c:v>Methodology</c:v>
                </c:pt>
                <c:pt idx="2">
                  <c:v>Infrastructure</c:v>
                </c:pt>
                <c:pt idx="3">
                  <c:v>Engagement</c:v>
                </c:pt>
              </c:strCache>
            </c:strRef>
          </c:cat>
          <c:val>
            <c:numRef>
              <c:f>Sheet1!$B$2:$B$5</c:f>
              <c:numCache>
                <c:formatCode>General</c:formatCode>
                <c:ptCount val="4"/>
                <c:pt idx="0">
                  <c:v>2.02</c:v>
                </c:pt>
                <c:pt idx="1">
                  <c:v>0.151</c:v>
                </c:pt>
                <c:pt idx="2">
                  <c:v>0.41799999999999998</c:v>
                </c:pt>
                <c:pt idx="3">
                  <c:v>0.11799999999999999</c:v>
                </c:pt>
              </c:numCache>
            </c:numRef>
          </c:val>
          <c:extLst>
            <c:ext xmlns:c16="http://schemas.microsoft.com/office/drawing/2014/chart" uri="{C3380CC4-5D6E-409C-BE32-E72D297353CC}">
              <c16:uniqueId val="{00000000-473D-4366-895E-0B9D6710BE9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2419411437431686"/>
          <c:y val="0.87100596335496105"/>
          <c:w val="0.52603347843019477"/>
          <c:h val="0.1122835726270318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accent6">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32474089083946"/>
          <c:y val="8.6623797044638712E-2"/>
          <c:w val="0.7972263246528225"/>
          <c:h val="0.79471276224954224"/>
        </c:manualLayout>
      </c:layout>
      <c:barChart>
        <c:barDir val="col"/>
        <c:grouping val="clustered"/>
        <c:varyColors val="0"/>
        <c:ser>
          <c:idx val="0"/>
          <c:order val="0"/>
          <c:tx>
            <c:strRef>
              <c:f>Sheet1!$B$1</c:f>
              <c:strCache>
                <c:ptCount val="1"/>
                <c:pt idx="0">
                  <c:v>Spending</c:v>
                </c:pt>
              </c:strCache>
            </c:strRef>
          </c:tx>
          <c:spPr>
            <a:gradFill>
              <a:gsLst>
                <a:gs pos="76000">
                  <a:schemeClr val="accent1"/>
                </a:gs>
                <a:gs pos="78000">
                  <a:schemeClr val="accent1">
                    <a:lumMod val="75000"/>
                  </a:schemeClr>
                </a:gs>
              </a:gsLst>
              <a:lin ang="21594000" scaled="0"/>
            </a:gradFill>
            <a:ln w="3175">
              <a:noFill/>
            </a:ln>
            <a:effectLst/>
          </c:spPr>
          <c:invertIfNegative val="0"/>
          <c:dPt>
            <c:idx val="0"/>
            <c:invertIfNegative val="0"/>
            <c:bubble3D val="0"/>
            <c:spPr>
              <a:gradFill>
                <a:gsLst>
                  <a:gs pos="76000">
                    <a:schemeClr val="accent1"/>
                  </a:gs>
                  <a:gs pos="78000">
                    <a:schemeClr val="accent1">
                      <a:lumMod val="75000"/>
                    </a:schemeClr>
                  </a:gs>
                </a:gsLst>
                <a:lin ang="21594000" scaled="0"/>
              </a:gradFill>
              <a:ln w="3175">
                <a:noFill/>
              </a:ln>
              <a:effectLst/>
            </c:spPr>
            <c:extLst>
              <c:ext xmlns:c16="http://schemas.microsoft.com/office/drawing/2014/chart" uri="{C3380CC4-5D6E-409C-BE32-E72D297353CC}">
                <c16:uniqueId val="{00000001-25EB-4710-97AF-F9371BAE11E0}"/>
              </c:ext>
            </c:extLst>
          </c:dPt>
          <c:dPt>
            <c:idx val="1"/>
            <c:invertIfNegative val="0"/>
            <c:bubble3D val="0"/>
            <c:spPr>
              <a:gradFill>
                <a:gsLst>
                  <a:gs pos="76000">
                    <a:schemeClr val="accent2"/>
                  </a:gs>
                  <a:gs pos="78000">
                    <a:schemeClr val="tx1"/>
                  </a:gs>
                </a:gsLst>
                <a:lin ang="21594000" scaled="0"/>
              </a:gradFill>
              <a:ln w="3175">
                <a:noFill/>
              </a:ln>
              <a:effectLst/>
            </c:spPr>
            <c:extLst>
              <c:ext xmlns:c16="http://schemas.microsoft.com/office/drawing/2014/chart" uri="{C3380CC4-5D6E-409C-BE32-E72D297353CC}">
                <c16:uniqueId val="{00000003-25EB-4710-97AF-F9371BAE11E0}"/>
              </c:ext>
            </c:extLst>
          </c:dPt>
          <c:dPt>
            <c:idx val="2"/>
            <c:invertIfNegative val="0"/>
            <c:bubble3D val="0"/>
            <c:spPr>
              <a:gradFill>
                <a:gsLst>
                  <a:gs pos="76000">
                    <a:schemeClr val="accent3"/>
                  </a:gs>
                  <a:gs pos="78000">
                    <a:schemeClr val="accent3">
                      <a:lumMod val="75000"/>
                    </a:schemeClr>
                  </a:gs>
                </a:gsLst>
                <a:lin ang="21594000" scaled="0"/>
              </a:gradFill>
              <a:ln w="3175">
                <a:noFill/>
              </a:ln>
              <a:effectLst/>
            </c:spPr>
            <c:extLst>
              <c:ext xmlns:c16="http://schemas.microsoft.com/office/drawing/2014/chart" uri="{C3380CC4-5D6E-409C-BE32-E72D297353CC}">
                <c16:uniqueId val="{00000005-25EB-4710-97AF-F9371BAE11E0}"/>
              </c:ext>
            </c:extLst>
          </c:dPt>
          <c:dPt>
            <c:idx val="3"/>
            <c:invertIfNegative val="0"/>
            <c:bubble3D val="0"/>
            <c:spPr>
              <a:gradFill>
                <a:gsLst>
                  <a:gs pos="76000">
                    <a:schemeClr val="accent4"/>
                  </a:gs>
                  <a:gs pos="78000">
                    <a:schemeClr val="accent4">
                      <a:lumMod val="75000"/>
                    </a:schemeClr>
                  </a:gs>
                </a:gsLst>
                <a:lin ang="21594000" scaled="0"/>
              </a:gradFill>
              <a:ln w="3175">
                <a:noFill/>
              </a:ln>
              <a:effectLst/>
            </c:spPr>
            <c:extLst>
              <c:ext xmlns:c16="http://schemas.microsoft.com/office/drawing/2014/chart" uri="{C3380CC4-5D6E-409C-BE32-E72D297353CC}">
                <c16:uniqueId val="{00000006-1182-4BAB-AAEB-5E1D22F6A35E}"/>
              </c:ext>
            </c:extLst>
          </c:dPt>
          <c:dPt>
            <c:idx val="4"/>
            <c:invertIfNegative val="0"/>
            <c:bubble3D val="0"/>
            <c:spPr>
              <a:gradFill>
                <a:gsLst>
                  <a:gs pos="76000">
                    <a:schemeClr val="accent6">
                      <a:lumMod val="75000"/>
                    </a:schemeClr>
                  </a:gs>
                  <a:gs pos="78000">
                    <a:schemeClr val="accent6">
                      <a:lumMod val="50000"/>
                    </a:schemeClr>
                  </a:gs>
                </a:gsLst>
                <a:lin ang="21594000" scaled="0"/>
              </a:gradFill>
              <a:ln w="3175">
                <a:noFill/>
              </a:ln>
              <a:effectLst/>
            </c:spPr>
            <c:extLst>
              <c:ext xmlns:c16="http://schemas.microsoft.com/office/drawing/2014/chart" uri="{C3380CC4-5D6E-409C-BE32-E72D297353CC}">
                <c16:uniqueId val="{00000007-1182-4BAB-AAEB-5E1D22F6A35E}"/>
              </c:ext>
            </c:extLst>
          </c:dPt>
          <c:cat>
            <c:strRef>
              <c:f>Sheet1!$A$2:$A$6</c:f>
              <c:strCache>
                <c:ptCount val="5"/>
                <c:pt idx="0">
                  <c:v>Assessment of Prevention, Diagnosis, and Treatment Options</c:v>
                </c:pt>
                <c:pt idx="1">
                  <c:v>Improving Healthcare Systems</c:v>
                </c:pt>
                <c:pt idx="2">
                  <c:v>Addressing Disparities</c:v>
                </c:pt>
                <c:pt idx="3">
                  <c:v>Communication and Dissemination Research</c:v>
                </c:pt>
                <c:pt idx="4">
                  <c:v>Accelerating PCOR and Methodological Research</c:v>
                </c:pt>
              </c:strCache>
            </c:strRef>
          </c:cat>
          <c:val>
            <c:numRef>
              <c:f>Sheet1!$B$2:$B$6</c:f>
              <c:numCache>
                <c:formatCode>_("$"* #,##0_);_("$"* \(#,##0\);_("$"* "-"_);_(@_)</c:formatCode>
                <c:ptCount val="5"/>
                <c:pt idx="0">
                  <c:v>344923878</c:v>
                </c:pt>
                <c:pt idx="1">
                  <c:v>313075158</c:v>
                </c:pt>
                <c:pt idx="2" formatCode="&quot;$&quot;#,##0_);[Red]\(&quot;$&quot;#,##0\)">
                  <c:v>186639089</c:v>
                </c:pt>
                <c:pt idx="3" formatCode="&quot;$&quot;#,##0_);[Red]\(&quot;$&quot;#,##0\)">
                  <c:v>121666668</c:v>
                </c:pt>
                <c:pt idx="4">
                  <c:v>151968404</c:v>
                </c:pt>
              </c:numCache>
            </c:numRef>
          </c:val>
          <c:extLst>
            <c:ext xmlns:c16="http://schemas.microsoft.com/office/drawing/2014/chart" uri="{C3380CC4-5D6E-409C-BE32-E72D297353CC}">
              <c16:uniqueId val="{00000006-25EB-4710-97AF-F9371BAE11E0}"/>
            </c:ext>
          </c:extLst>
        </c:ser>
        <c:dLbls>
          <c:showLegendKey val="0"/>
          <c:showVal val="0"/>
          <c:showCatName val="0"/>
          <c:showSerName val="0"/>
          <c:showPercent val="0"/>
          <c:showBubbleSize val="0"/>
        </c:dLbls>
        <c:gapWidth val="100"/>
        <c:axId val="783322543"/>
        <c:axId val="301521167"/>
      </c:barChart>
      <c:catAx>
        <c:axId val="78332254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accent6">
                    <a:lumMod val="50000"/>
                  </a:schemeClr>
                </a:solidFill>
                <a:latin typeface="+mn-lt"/>
                <a:ea typeface="+mn-ea"/>
                <a:cs typeface="+mn-cs"/>
              </a:defRPr>
            </a:pPr>
            <a:endParaRPr lang="en-US"/>
          </a:p>
        </c:txPr>
        <c:crossAx val="301521167"/>
        <c:crosses val="autoZero"/>
        <c:auto val="1"/>
        <c:lblAlgn val="ctr"/>
        <c:lblOffset val="100"/>
        <c:noMultiLvlLbl val="0"/>
      </c:catAx>
      <c:valAx>
        <c:axId val="301521167"/>
        <c:scaling>
          <c:orientation val="minMax"/>
        </c:scaling>
        <c:delete val="1"/>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out"/>
        <c:minorTickMark val="none"/>
        <c:tickLblPos val="nextTo"/>
        <c:crossAx val="783322543"/>
        <c:crosses val="autoZero"/>
        <c:crossBetween val="between"/>
      </c:valAx>
      <c:spPr>
        <a:solidFill>
          <a:schemeClr val="bg1"/>
        </a:solid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84114506502892"/>
          <c:y val="0.19696491818668893"/>
          <c:w val="0.43137980414393096"/>
          <c:h val="0.6677604821082278"/>
        </c:manualLayout>
      </c:layout>
      <c:pieChart>
        <c:varyColors val="1"/>
        <c:ser>
          <c:idx val="0"/>
          <c:order val="0"/>
          <c:tx>
            <c:strRef>
              <c:f>Sheet1!$B$1</c:f>
              <c:strCache>
                <c:ptCount val="1"/>
                <c:pt idx="0">
                  <c:v>Funding</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73D-4366-895E-0B9D6710BE96}"/>
              </c:ext>
            </c:extLst>
          </c:dPt>
          <c:dPt>
            <c:idx val="1"/>
            <c:bubble3D val="0"/>
            <c:spPr>
              <a:solidFill>
                <a:schemeClr val="accent2"/>
              </a:solidFill>
              <a:ln w="19050">
                <a:noFill/>
              </a:ln>
              <a:effectLst/>
            </c:spPr>
            <c:extLst>
              <c:ext xmlns:c16="http://schemas.microsoft.com/office/drawing/2014/chart" uri="{C3380CC4-5D6E-409C-BE32-E72D297353CC}">
                <c16:uniqueId val="{00000002-473D-4366-895E-0B9D6710BE96}"/>
              </c:ext>
            </c:extLst>
          </c:dPt>
          <c:dPt>
            <c:idx val="2"/>
            <c:bubble3D val="0"/>
            <c:spPr>
              <a:solidFill>
                <a:schemeClr val="accent3"/>
              </a:solidFill>
              <a:ln w="19050">
                <a:noFill/>
              </a:ln>
              <a:effectLst/>
            </c:spPr>
            <c:extLst>
              <c:ext xmlns:c16="http://schemas.microsoft.com/office/drawing/2014/chart" uri="{C3380CC4-5D6E-409C-BE32-E72D297353CC}">
                <c16:uniqueId val="{00000003-473D-4366-895E-0B9D6710BE96}"/>
              </c:ext>
            </c:extLst>
          </c:dPt>
          <c:dPt>
            <c:idx val="3"/>
            <c:bubble3D val="0"/>
            <c:spPr>
              <a:solidFill>
                <a:schemeClr val="accent4"/>
              </a:solidFill>
              <a:ln w="19050">
                <a:noFill/>
              </a:ln>
              <a:effectLst/>
            </c:spPr>
            <c:extLst>
              <c:ext xmlns:c16="http://schemas.microsoft.com/office/drawing/2014/chart" uri="{C3380CC4-5D6E-409C-BE32-E72D297353CC}">
                <c16:uniqueId val="{00000007-0F19-496E-B531-C81153C10D52}"/>
              </c:ext>
            </c:extLst>
          </c:dPt>
          <c:cat>
            <c:strRef>
              <c:f>Sheet1!$A$2:$A$5</c:f>
              <c:strCache>
                <c:ptCount val="4"/>
                <c:pt idx="0">
                  <c:v>Broad Funding</c:v>
                </c:pt>
                <c:pt idx="1">
                  <c:v>Targeted Funding</c:v>
                </c:pt>
                <c:pt idx="2">
                  <c:v>Pragmatic Clinical Trials</c:v>
                </c:pt>
                <c:pt idx="3">
                  <c:v>Pilot Studies</c:v>
                </c:pt>
              </c:strCache>
            </c:strRef>
          </c:cat>
          <c:val>
            <c:numRef>
              <c:f>Sheet1!$B$2:$B$5</c:f>
              <c:numCache>
                <c:formatCode>General</c:formatCode>
                <c:ptCount val="4"/>
                <c:pt idx="0">
                  <c:v>947462648</c:v>
                </c:pt>
                <c:pt idx="1">
                  <c:v>751268480</c:v>
                </c:pt>
                <c:pt idx="2">
                  <c:v>491545161</c:v>
                </c:pt>
                <c:pt idx="3">
                  <c:v>30146871</c:v>
                </c:pt>
              </c:numCache>
            </c:numRef>
          </c:val>
          <c:extLst>
            <c:ext xmlns:c16="http://schemas.microsoft.com/office/drawing/2014/chart" uri="{C3380CC4-5D6E-409C-BE32-E72D297353CC}">
              <c16:uniqueId val="{00000000-473D-4366-895E-0B9D6710BE9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72264754039767"/>
          <c:y val="9.1285309371929343E-2"/>
          <c:w val="0.7972263246528225"/>
          <c:h val="0.79471276224954224"/>
        </c:manualLayout>
      </c:layout>
      <c:doughnutChart>
        <c:varyColors val="1"/>
        <c:ser>
          <c:idx val="0"/>
          <c:order val="0"/>
          <c:tx>
            <c:strRef>
              <c:f>Sheet1!$B$1</c:f>
              <c:strCache>
                <c:ptCount val="1"/>
                <c:pt idx="0">
                  <c:v>Spending</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25EB-4710-97AF-F9371BAE11E0}"/>
              </c:ext>
            </c:extLst>
          </c:dPt>
          <c:dPt>
            <c:idx val="1"/>
            <c:bubble3D val="0"/>
            <c:spPr>
              <a:solidFill>
                <a:schemeClr val="accent2"/>
              </a:solidFill>
              <a:ln w="19050">
                <a:noFill/>
              </a:ln>
              <a:effectLst/>
            </c:spPr>
            <c:extLst>
              <c:ext xmlns:c16="http://schemas.microsoft.com/office/drawing/2014/chart" uri="{C3380CC4-5D6E-409C-BE32-E72D297353CC}">
                <c16:uniqueId val="{00000003-25EB-4710-97AF-F9371BAE11E0}"/>
              </c:ext>
            </c:extLst>
          </c:dPt>
          <c:dPt>
            <c:idx val="2"/>
            <c:bubble3D val="0"/>
            <c:spPr>
              <a:solidFill>
                <a:schemeClr val="accent3"/>
              </a:solidFill>
              <a:ln w="19050">
                <a:noFill/>
              </a:ln>
              <a:effectLst/>
            </c:spPr>
            <c:extLst>
              <c:ext xmlns:c16="http://schemas.microsoft.com/office/drawing/2014/chart" uri="{C3380CC4-5D6E-409C-BE32-E72D297353CC}">
                <c16:uniqueId val="{00000005-25EB-4710-97AF-F9371BAE11E0}"/>
              </c:ext>
            </c:extLst>
          </c:dPt>
          <c:dPt>
            <c:idx val="3"/>
            <c:bubble3D val="0"/>
            <c:spPr>
              <a:solidFill>
                <a:schemeClr val="accent4"/>
              </a:solidFill>
              <a:ln w="19050">
                <a:noFill/>
              </a:ln>
              <a:effectLst/>
            </c:spPr>
            <c:extLst>
              <c:ext xmlns:c16="http://schemas.microsoft.com/office/drawing/2014/chart" uri="{C3380CC4-5D6E-409C-BE32-E72D297353CC}">
                <c16:uniqueId val="{00000006-5AAC-4572-BE05-B708AAD9BB93}"/>
              </c:ext>
            </c:extLst>
          </c:dPt>
          <c:dLbls>
            <c:dLbl>
              <c:idx val="0"/>
              <c:layout>
                <c:manualLayout>
                  <c:x val="2.6106118287438532E-2"/>
                  <c:y val="0"/>
                </c:manualLayout>
              </c:layout>
              <c:tx>
                <c:rich>
                  <a:bodyPr/>
                  <a:lstStyle/>
                  <a:p>
                    <a:fld id="{DC803E0C-7D76-4F2A-A656-AF39D46EFDE6}" type="PERCENTAGE">
                      <a:rPr lang="en-US" baseline="0" smtClean="0"/>
                      <a:pPr/>
                      <a:t>[PERCENTAGE]</a:t>
                    </a:fld>
                    <a:endParaRPr 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5EB-4710-97AF-F9371BAE11E0}"/>
                </c:ext>
              </c:extLst>
            </c:dLbl>
            <c:dLbl>
              <c:idx val="1"/>
              <c:tx>
                <c:rich>
                  <a:bodyPr/>
                  <a:lstStyle/>
                  <a:p>
                    <a:fld id="{D9807E34-BAF7-441C-8DE6-C2DEB2296689}" type="PERCENTAGE">
                      <a:rPr lang="en-US" baseline="0" smtClean="0"/>
                      <a:pPr/>
                      <a:t>[PERCENTAGE]</a:t>
                    </a:fld>
                    <a:endParaRPr 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5EB-4710-97AF-F9371BAE11E0}"/>
                </c:ext>
              </c:extLst>
            </c:dLbl>
            <c:dLbl>
              <c:idx val="2"/>
              <c:layout>
                <c:manualLayout>
                  <c:x val="8.8870434170099522E-4"/>
                  <c:y val="-1.3920336345012935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fld id="{A0D62CA2-8652-49E5-94D5-B7B16D50E191}" type="PERCENTAGE">
                      <a:rPr lang="en-US" sz="1600" b="1" baseline="0" smtClean="0">
                        <a:solidFill>
                          <a:schemeClr val="bg1"/>
                        </a:solidFill>
                      </a:rPr>
                      <a:pPr>
                        <a:defRPr sz="1600" b="1">
                          <a:solidFill>
                            <a:schemeClr val="bg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extLst>
                <c:ext xmlns:c15="http://schemas.microsoft.com/office/drawing/2012/chart" uri="{CE6537A1-D6FC-4f65-9D91-7224C49458BB}">
                  <c15:layout>
                    <c:manualLayout>
                      <c:w val="0.12856086996640692"/>
                      <c:h val="0.10699940445518671"/>
                    </c:manualLayout>
                  </c15:layout>
                  <c15:dlblFieldTable/>
                  <c15:showDataLabelsRange val="0"/>
                </c:ext>
                <c:ext xmlns:c16="http://schemas.microsoft.com/office/drawing/2014/chart" uri="{C3380CC4-5D6E-409C-BE32-E72D297353CC}">
                  <c16:uniqueId val="{00000005-25EB-4710-97AF-F9371BAE11E0}"/>
                </c:ext>
              </c:extLst>
            </c:dLbl>
            <c:dLbl>
              <c:idx val="3"/>
              <c:tx>
                <c:rich>
                  <a:bodyPr/>
                  <a:lstStyle/>
                  <a:p>
                    <a:r>
                      <a:rPr lang="en-US"/>
                      <a:t>11%</a:t>
                    </a:r>
                  </a:p>
                </c:rich>
              </c:tx>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6-5AAC-4572-BE05-B708AAD9BB9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CER</c:v>
                </c:pt>
                <c:pt idx="1">
                  <c:v>Methodology</c:v>
                </c:pt>
                <c:pt idx="2">
                  <c:v>Infrastructure</c:v>
                </c:pt>
                <c:pt idx="3">
                  <c:v>Engagement</c:v>
                </c:pt>
              </c:strCache>
            </c:strRef>
          </c:cat>
          <c:val>
            <c:numRef>
              <c:f>Sheet1!$B$2:$B$5</c:f>
              <c:numCache>
                <c:formatCode>0.00%</c:formatCode>
                <c:ptCount val="4"/>
                <c:pt idx="0">
                  <c:v>0.76</c:v>
                </c:pt>
                <c:pt idx="1">
                  <c:v>7.5999999999999998E-2</c:v>
                </c:pt>
                <c:pt idx="2">
                  <c:v>5.1999999999999998E-2</c:v>
                </c:pt>
                <c:pt idx="3">
                  <c:v>0.105</c:v>
                </c:pt>
              </c:numCache>
            </c:numRef>
          </c:val>
          <c:extLst>
            <c:ext xmlns:c16="http://schemas.microsoft.com/office/drawing/2014/chart" uri="{C3380CC4-5D6E-409C-BE32-E72D297353CC}">
              <c16:uniqueId val="{00000006-25EB-4710-97AF-F9371BAE11E0}"/>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Spending</c:v>
                </c:pt>
              </c:strCache>
            </c:strRef>
          </c:tx>
          <c:spPr>
            <a:ln>
              <a:noFill/>
            </a:ln>
          </c:spPr>
          <c:dPt>
            <c:idx val="0"/>
            <c:bubble3D val="0"/>
            <c:spPr>
              <a:solidFill>
                <a:schemeClr val="accent1">
                  <a:shade val="76000"/>
                </a:schemeClr>
              </a:solidFill>
              <a:ln w="19050">
                <a:noFill/>
              </a:ln>
              <a:effectLst/>
            </c:spPr>
            <c:extLst>
              <c:ext xmlns:c16="http://schemas.microsoft.com/office/drawing/2014/chart" uri="{C3380CC4-5D6E-409C-BE32-E72D297353CC}">
                <c16:uniqueId val="{00000001-7203-4437-9C3E-05F5E0AC735B}"/>
              </c:ext>
            </c:extLst>
          </c:dPt>
          <c:dPt>
            <c:idx val="1"/>
            <c:bubble3D val="0"/>
            <c:spPr>
              <a:solidFill>
                <a:schemeClr val="accent2"/>
              </a:solidFill>
              <a:ln w="19050">
                <a:noFill/>
              </a:ln>
              <a:effectLst/>
            </c:spPr>
            <c:extLst>
              <c:ext xmlns:c16="http://schemas.microsoft.com/office/drawing/2014/chart" uri="{C3380CC4-5D6E-409C-BE32-E72D297353CC}">
                <c16:uniqueId val="{00000003-7203-4437-9C3E-05F5E0AC735B}"/>
              </c:ext>
            </c:extLst>
          </c:dPt>
          <c:dPt>
            <c:idx val="2"/>
            <c:bubble3D val="0"/>
            <c:spPr>
              <a:solidFill>
                <a:srgbClr val="0070C0"/>
              </a:solidFill>
              <a:ln w="19050">
                <a:noFill/>
              </a:ln>
              <a:effectLst/>
            </c:spPr>
            <c:extLst>
              <c:ext xmlns:c16="http://schemas.microsoft.com/office/drawing/2014/chart" uri="{C3380CC4-5D6E-409C-BE32-E72D297353CC}">
                <c16:uniqueId val="{00000005-7203-4437-9C3E-05F5E0AC735B}"/>
              </c:ext>
            </c:extLst>
          </c:dPt>
          <c:dLbls>
            <c:dLbl>
              <c:idx val="0"/>
              <c:layout>
                <c:manualLayout>
                  <c:x val="-0.23637788061735077"/>
                  <c:y val="-0.117156724905915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03-4437-9C3E-05F5E0AC735B}"/>
                </c:ext>
              </c:extLst>
            </c:dLbl>
            <c:dLbl>
              <c:idx val="1"/>
              <c:layout>
                <c:manualLayout>
                  <c:x val="0.2447320820315253"/>
                  <c:y val="9.1690147149459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03-4437-9C3E-05F5E0AC735B}"/>
                </c:ext>
              </c:extLst>
            </c:dLbl>
            <c:dLbl>
              <c:idx val="2"/>
              <c:layout>
                <c:manualLayout>
                  <c:x val="0.1374664049138318"/>
                  <c:y val="0.16751992158762111"/>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2635848206083955"/>
                      <c:h val="7.2005793701530263E-2"/>
                    </c:manualLayout>
                  </c15:layout>
                </c:ext>
                <c:ext xmlns:c16="http://schemas.microsoft.com/office/drawing/2014/chart" uri="{C3380CC4-5D6E-409C-BE32-E72D297353CC}">
                  <c16:uniqueId val="{00000005-7203-4437-9C3E-05F5E0AC735B}"/>
                </c:ext>
              </c:extLst>
            </c:dLbl>
            <c:dLbl>
              <c:idx val="3"/>
              <c:delete val="1"/>
              <c:extLst>
                <c:ext xmlns:c15="http://schemas.microsoft.com/office/drawing/2012/chart" uri="{CE6537A1-D6FC-4f65-9D91-7224C49458BB}"/>
                <c:ext xmlns:c16="http://schemas.microsoft.com/office/drawing/2014/chart" uri="{C3380CC4-5D6E-409C-BE32-E72D297353CC}">
                  <c16:uniqueId val="{00000006-0EAD-4FD5-8E66-E82B0DBF65C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Broad funding</c:v>
                </c:pt>
                <c:pt idx="1">
                  <c:v>Targeted Funding</c:v>
                </c:pt>
              </c:strCache>
            </c:strRef>
          </c:cat>
          <c:val>
            <c:numRef>
              <c:f>Sheet1!$B$2:$B$3</c:f>
              <c:numCache>
                <c:formatCode>0%</c:formatCode>
                <c:ptCount val="2"/>
                <c:pt idx="0">
                  <c:v>0.64</c:v>
                </c:pt>
                <c:pt idx="1">
                  <c:v>0.36</c:v>
                </c:pt>
              </c:numCache>
            </c:numRef>
          </c:val>
          <c:extLst>
            <c:ext xmlns:c16="http://schemas.microsoft.com/office/drawing/2014/chart" uri="{C3380CC4-5D6E-409C-BE32-E72D297353CC}">
              <c16:uniqueId val="{00000008-7203-4437-9C3E-05F5E0AC735B}"/>
            </c:ext>
          </c:extLst>
        </c:ser>
        <c:dLbls>
          <c:showLegendKey val="0"/>
          <c:showVal val="0"/>
          <c:showCatName val="0"/>
          <c:showSerName val="0"/>
          <c:showPercent val="1"/>
          <c:showBubbleSize val="0"/>
          <c:showLeaderLines val="1"/>
        </c:dLbls>
        <c:firstSliceAng val="0"/>
      </c:pieChart>
      <c:spPr>
        <a:noFill/>
        <a:ln>
          <a:noFill/>
        </a:ln>
        <a:effectLst/>
      </c:spPr>
    </c:plotArea>
    <c:legend>
      <c:legendPos val="b"/>
      <c:layout>
        <c:manualLayout>
          <c:xMode val="edge"/>
          <c:yMode val="edge"/>
          <c:x val="2.4053986995694904E-2"/>
          <c:y val="0.85581579518209172"/>
          <c:w val="0.95819933179160521"/>
          <c:h val="0.1080139700742920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accent6">
                  <a:lumMod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0.22248</cdr:x>
      <cdr:y>0.19867</cdr:y>
    </cdr:from>
    <cdr:to>
      <cdr:x>0.39843</cdr:x>
      <cdr:y>0.33215</cdr:y>
    </cdr:to>
    <cdr:sp macro="" textlink="">
      <cdr:nvSpPr>
        <cdr:cNvPr id="3" name="TextBox 1">
          <a:extLst xmlns:a="http://schemas.openxmlformats.org/drawingml/2006/main">
            <a:ext uri="{FF2B5EF4-FFF2-40B4-BE49-F238E27FC236}">
              <a16:creationId xmlns:a16="http://schemas.microsoft.com/office/drawing/2014/main" id="{98402FAC-A70A-4FD9-9A11-CC5EFF2991CA}"/>
            </a:ext>
          </a:extLst>
        </cdr:cNvPr>
        <cdr:cNvSpPr txBox="1"/>
      </cdr:nvSpPr>
      <cdr:spPr>
        <a:xfrm xmlns:a="http://schemas.openxmlformats.org/drawingml/2006/main">
          <a:off x="1546329" y="905921"/>
          <a:ext cx="1222933" cy="6086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a:solidFill>
                <a:schemeClr val="accent3"/>
              </a:solidFill>
            </a:rPr>
            <a:t>$418M</a:t>
          </a:r>
        </a:p>
      </cdr:txBody>
    </cdr:sp>
  </cdr:relSizeAnchor>
  <cdr:relSizeAnchor xmlns:cdr="http://schemas.openxmlformats.org/drawingml/2006/chartDrawing">
    <cdr:from>
      <cdr:x>0.33991</cdr:x>
      <cdr:y>0.11871</cdr:y>
    </cdr:from>
    <cdr:to>
      <cdr:x>0.55211</cdr:x>
      <cdr:y>0.24167</cdr:y>
    </cdr:to>
    <cdr:sp macro="" textlink="">
      <cdr:nvSpPr>
        <cdr:cNvPr id="4" name="TextBox 1">
          <a:extLst xmlns:a="http://schemas.openxmlformats.org/drawingml/2006/main">
            <a:ext uri="{FF2B5EF4-FFF2-40B4-BE49-F238E27FC236}">
              <a16:creationId xmlns:a16="http://schemas.microsoft.com/office/drawing/2014/main" id="{98402FAC-A70A-4FD9-9A11-CC5EFF2991CA}"/>
            </a:ext>
          </a:extLst>
        </cdr:cNvPr>
        <cdr:cNvSpPr txBox="1"/>
      </cdr:nvSpPr>
      <cdr:spPr>
        <a:xfrm xmlns:a="http://schemas.openxmlformats.org/drawingml/2006/main">
          <a:off x="2362504" y="541335"/>
          <a:ext cx="1474887" cy="5606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accent4"/>
              </a:solidFill>
            </a:rPr>
            <a:t>$118M</a:t>
          </a:r>
        </a:p>
      </cdr:txBody>
    </cdr:sp>
  </cdr:relSizeAnchor>
  <cdr:relSizeAnchor xmlns:cdr="http://schemas.openxmlformats.org/drawingml/2006/chartDrawing">
    <cdr:from>
      <cdr:x>0.47886</cdr:x>
      <cdr:y>0.48104</cdr:y>
    </cdr:from>
    <cdr:to>
      <cdr:x>0.6508</cdr:x>
      <cdr:y>0.67122</cdr:y>
    </cdr:to>
    <cdr:sp macro="" textlink="">
      <cdr:nvSpPr>
        <cdr:cNvPr id="2" name="TextBox 1">
          <a:extLst xmlns:a="http://schemas.openxmlformats.org/drawingml/2006/main">
            <a:ext uri="{FF2B5EF4-FFF2-40B4-BE49-F238E27FC236}">
              <a16:creationId xmlns:a16="http://schemas.microsoft.com/office/drawing/2014/main" id="{9C529BE0-4F15-4914-BB29-6A1B975BCBDF}"/>
            </a:ext>
          </a:extLst>
        </cdr:cNvPr>
        <cdr:cNvSpPr txBox="1"/>
      </cdr:nvSpPr>
      <cdr:spPr>
        <a:xfrm xmlns:a="http://schemas.openxmlformats.org/drawingml/2006/main">
          <a:off x="3328297" y="2193535"/>
          <a:ext cx="1195062" cy="8672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accent2"/>
              </a:solidFill>
            </a:rPr>
            <a:t>               </a:t>
          </a:r>
          <a:r>
            <a:rPr lang="en-US" sz="1600" b="1" dirty="0">
              <a:solidFill>
                <a:schemeClr val="bg1"/>
              </a:solidFill>
            </a:rPr>
            <a:t>$2.02B</a:t>
          </a:r>
        </a:p>
      </cdr:txBody>
    </cdr:sp>
  </cdr:relSizeAnchor>
  <cdr:relSizeAnchor xmlns:cdr="http://schemas.openxmlformats.org/drawingml/2006/chartDrawing">
    <cdr:from>
      <cdr:x>0.0994</cdr:x>
      <cdr:y>0.41902</cdr:y>
    </cdr:from>
    <cdr:to>
      <cdr:x>0.3116</cdr:x>
      <cdr:y>0.54198</cdr:y>
    </cdr:to>
    <cdr:sp macro="" textlink="">
      <cdr:nvSpPr>
        <cdr:cNvPr id="8" name="TextBox 1">
          <a:extLst xmlns:a="http://schemas.openxmlformats.org/drawingml/2006/main">
            <a:ext uri="{FF2B5EF4-FFF2-40B4-BE49-F238E27FC236}">
              <a16:creationId xmlns:a16="http://schemas.microsoft.com/office/drawing/2014/main" id="{A5928F86-BA2C-4875-93ED-9046FA40647F}"/>
            </a:ext>
          </a:extLst>
        </cdr:cNvPr>
        <cdr:cNvSpPr txBox="1"/>
      </cdr:nvSpPr>
      <cdr:spPr>
        <a:xfrm xmlns:a="http://schemas.openxmlformats.org/drawingml/2006/main">
          <a:off x="690860" y="1910739"/>
          <a:ext cx="1474887" cy="56069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accent2"/>
              </a:solidFill>
            </a:rPr>
            <a:t>$151M</a:t>
          </a:r>
        </a:p>
      </cdr:txBody>
    </cdr:sp>
  </cdr:relSizeAnchor>
</c:userShapes>
</file>

<file path=ppt/drawings/drawing2.xml><?xml version="1.0" encoding="utf-8"?>
<c:userShapes xmlns:c="http://schemas.openxmlformats.org/drawingml/2006/chart">
  <cdr:relSizeAnchor xmlns:cdr="http://schemas.openxmlformats.org/drawingml/2006/chartDrawing">
    <cdr:from>
      <cdr:x>0.27411</cdr:x>
      <cdr:y>0.35536</cdr:y>
    </cdr:from>
    <cdr:to>
      <cdr:x>0.47567</cdr:x>
      <cdr:y>0.42092</cdr:y>
    </cdr:to>
    <cdr:sp macro="" textlink="">
      <cdr:nvSpPr>
        <cdr:cNvPr id="4" name="TextBox 1">
          <a:extLst xmlns:a="http://schemas.openxmlformats.org/drawingml/2006/main">
            <a:ext uri="{FF2B5EF4-FFF2-40B4-BE49-F238E27FC236}">
              <a16:creationId xmlns:a16="http://schemas.microsoft.com/office/drawing/2014/main" id="{98402FAC-A70A-4FD9-9A11-CC5EFF2991CA}"/>
            </a:ext>
          </a:extLst>
        </cdr:cNvPr>
        <cdr:cNvSpPr txBox="1"/>
      </cdr:nvSpPr>
      <cdr:spPr>
        <a:xfrm xmlns:a="http://schemas.openxmlformats.org/drawingml/2006/main">
          <a:off x="1959010" y="1591934"/>
          <a:ext cx="1440517" cy="29369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bg1"/>
              </a:solidFill>
            </a:rPr>
            <a:t>$496M</a:t>
          </a:r>
        </a:p>
      </cdr:txBody>
    </cdr:sp>
  </cdr:relSizeAnchor>
  <cdr:relSizeAnchor xmlns:cdr="http://schemas.openxmlformats.org/drawingml/2006/chartDrawing">
    <cdr:from>
      <cdr:x>0.51629</cdr:x>
      <cdr:y>0.48702</cdr:y>
    </cdr:from>
    <cdr:to>
      <cdr:x>0.66542</cdr:x>
      <cdr:y>0.62523</cdr:y>
    </cdr:to>
    <cdr:sp macro="" textlink="">
      <cdr:nvSpPr>
        <cdr:cNvPr id="2" name="TextBox 1">
          <a:extLst xmlns:a="http://schemas.openxmlformats.org/drawingml/2006/main">
            <a:ext uri="{FF2B5EF4-FFF2-40B4-BE49-F238E27FC236}">
              <a16:creationId xmlns:a16="http://schemas.microsoft.com/office/drawing/2014/main" id="{9C529BE0-4F15-4914-BB29-6A1B975BCBDF}"/>
            </a:ext>
          </a:extLst>
        </cdr:cNvPr>
        <cdr:cNvSpPr txBox="1"/>
      </cdr:nvSpPr>
      <cdr:spPr>
        <a:xfrm xmlns:a="http://schemas.openxmlformats.org/drawingml/2006/main">
          <a:off x="3689844" y="2181727"/>
          <a:ext cx="1065808" cy="6191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chemeClr val="bg1"/>
              </a:solidFill>
            </a:rPr>
            <a:t>$947M</a:t>
          </a:r>
          <a:endParaRPr lang="en-US" sz="1600" b="1" baseline="30000" dirty="0">
            <a:solidFill>
              <a:schemeClr val="bg1"/>
            </a:solidFill>
          </a:endParaRPr>
        </a:p>
      </cdr:txBody>
    </cdr:sp>
  </cdr:relSizeAnchor>
  <cdr:relSizeAnchor xmlns:cdr="http://schemas.openxmlformats.org/drawingml/2006/chartDrawing">
    <cdr:from>
      <cdr:x>0.27559</cdr:x>
      <cdr:y>0.62523</cdr:y>
    </cdr:from>
    <cdr:to>
      <cdr:x>0.5002</cdr:x>
      <cdr:y>0.70236</cdr:y>
    </cdr:to>
    <cdr:sp macro="" textlink="">
      <cdr:nvSpPr>
        <cdr:cNvPr id="8" name="TextBox 1">
          <a:extLst xmlns:a="http://schemas.openxmlformats.org/drawingml/2006/main">
            <a:ext uri="{FF2B5EF4-FFF2-40B4-BE49-F238E27FC236}">
              <a16:creationId xmlns:a16="http://schemas.microsoft.com/office/drawing/2014/main" id="{A5928F86-BA2C-4875-93ED-9046FA40647F}"/>
            </a:ext>
          </a:extLst>
        </cdr:cNvPr>
        <cdr:cNvSpPr txBox="1"/>
      </cdr:nvSpPr>
      <cdr:spPr>
        <a:xfrm xmlns:a="http://schemas.openxmlformats.org/drawingml/2006/main">
          <a:off x="1969598" y="2800873"/>
          <a:ext cx="1605238" cy="3455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solidFill>
                <a:schemeClr val="bg1"/>
              </a:solidFill>
            </a:rPr>
            <a:t>$751M</a:t>
          </a:r>
        </a:p>
      </cdr:txBody>
    </cdr:sp>
  </cdr:relSizeAnchor>
  <cdr:relSizeAnchor xmlns:cdr="http://schemas.openxmlformats.org/drawingml/2006/chartDrawing">
    <cdr:from>
      <cdr:x>0.40305</cdr:x>
      <cdr:y>0.12571</cdr:y>
    </cdr:from>
    <cdr:to>
      <cdr:x>0.60527</cdr:x>
      <cdr:y>0.19708</cdr:y>
    </cdr:to>
    <cdr:sp macro="" textlink="">
      <cdr:nvSpPr>
        <cdr:cNvPr id="5" name="TextBox 4">
          <a:extLst xmlns:a="http://schemas.openxmlformats.org/drawingml/2006/main">
            <a:ext uri="{FF2B5EF4-FFF2-40B4-BE49-F238E27FC236}">
              <a16:creationId xmlns:a16="http://schemas.microsoft.com/office/drawing/2014/main" id="{677A16C8-9512-43B9-B411-E65D3367E05F}"/>
            </a:ext>
          </a:extLst>
        </cdr:cNvPr>
        <cdr:cNvSpPr txBox="1"/>
      </cdr:nvSpPr>
      <cdr:spPr>
        <a:xfrm xmlns:a="http://schemas.openxmlformats.org/drawingml/2006/main">
          <a:off x="2956659" y="565721"/>
          <a:ext cx="1483434" cy="3211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accent4"/>
              </a:solidFill>
            </a:rPr>
            <a:t>$30M</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841EB8A-391A-3641-811E-0542DC6BF8DE}" type="datetimeFigureOut">
              <a:rPr lang="en-US"/>
              <a:pPr/>
              <a:t>6/29/2021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99313C4-44AB-C946-BF03-E5D00CA3FC59}" type="slidenum">
              <a:rPr/>
              <a:pPr/>
              <a:t>‹#›</a:t>
            </a:fld>
            <a:endParaRPr lang="en-US"/>
          </a:p>
        </p:txBody>
      </p:sp>
    </p:spTree>
    <p:extLst>
      <p:ext uri="{BB962C8B-B14F-4D97-AF65-F5344CB8AC3E}">
        <p14:creationId xmlns:p14="http://schemas.microsoft.com/office/powerpoint/2010/main" val="71963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F1A391-E3F6-374C-B356-58B9B1CA5D0E}" type="datetimeFigureOut">
              <a:rPr lang="en-US"/>
              <a:pPr/>
              <a:t>6/29/2021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53597C-CB29-3E41-9C25-8CE07D7CF592}" type="slidenum">
              <a:rPr/>
              <a:pPr/>
              <a:t>‹#›</a:t>
            </a:fld>
            <a:endParaRPr lang="en-US"/>
          </a:p>
        </p:txBody>
      </p:sp>
    </p:spTree>
    <p:extLst>
      <p:ext uri="{BB962C8B-B14F-4D97-AF65-F5344CB8AC3E}">
        <p14:creationId xmlns:p14="http://schemas.microsoft.com/office/powerpoint/2010/main" val="3538829093"/>
      </p:ext>
    </p:extLst>
  </p:cSld>
  <p:clrMap bg1="lt1" tx1="dk1" bg2="lt2" tx2="dk2" accent1="accent1" accent2="accent2" accent3="accent3" accent4="accent4" accent5="accent5" accent6="accent6" hlink="hlink" folHlink="folHlink"/>
  <p:hf hdr="0" ftr="0" dt="0"/>
  <p:notesStyle>
    <a:lvl1pPr marL="0" algn="l" defTabSz="457039" rtl="0" eaLnBrk="1" latinLnBrk="0" hangingPunct="1">
      <a:defRPr sz="1200" kern="1200">
        <a:solidFill>
          <a:schemeClr val="tx1"/>
        </a:solidFill>
        <a:latin typeface="+mn-lt"/>
        <a:ea typeface="+mn-ea"/>
        <a:cs typeface="+mn-cs"/>
      </a:defRPr>
    </a:lvl1pPr>
    <a:lvl2pPr marL="457039" algn="l" defTabSz="457039" rtl="0" eaLnBrk="1" latinLnBrk="0" hangingPunct="1">
      <a:defRPr sz="1200" kern="1200">
        <a:solidFill>
          <a:schemeClr val="tx1"/>
        </a:solidFill>
        <a:latin typeface="+mn-lt"/>
        <a:ea typeface="+mn-ea"/>
        <a:cs typeface="+mn-cs"/>
      </a:defRPr>
    </a:lvl2pPr>
    <a:lvl3pPr marL="914079" algn="l" defTabSz="457039" rtl="0" eaLnBrk="1" latinLnBrk="0" hangingPunct="1">
      <a:defRPr sz="1200" kern="1200">
        <a:solidFill>
          <a:schemeClr val="tx1"/>
        </a:solidFill>
        <a:latin typeface="+mn-lt"/>
        <a:ea typeface="+mn-ea"/>
        <a:cs typeface="+mn-cs"/>
      </a:defRPr>
    </a:lvl3pPr>
    <a:lvl4pPr marL="1371119" algn="l" defTabSz="457039" rtl="0" eaLnBrk="1" latinLnBrk="0" hangingPunct="1">
      <a:defRPr sz="1200" kern="1200">
        <a:solidFill>
          <a:schemeClr val="tx1"/>
        </a:solidFill>
        <a:latin typeface="+mn-lt"/>
        <a:ea typeface="+mn-ea"/>
        <a:cs typeface="+mn-cs"/>
      </a:defRPr>
    </a:lvl4pPr>
    <a:lvl5pPr marL="1828159" algn="l" defTabSz="457039" rtl="0" eaLnBrk="1" latinLnBrk="0" hangingPunct="1">
      <a:defRPr sz="1200" kern="1200">
        <a:solidFill>
          <a:schemeClr val="tx1"/>
        </a:solidFill>
        <a:latin typeface="+mn-lt"/>
        <a:ea typeface="+mn-ea"/>
        <a:cs typeface="+mn-cs"/>
      </a:defRPr>
    </a:lvl5pPr>
    <a:lvl6pPr marL="2285199" algn="l" defTabSz="457039" rtl="0" eaLnBrk="1" latinLnBrk="0" hangingPunct="1">
      <a:defRPr sz="1200" kern="1200">
        <a:solidFill>
          <a:schemeClr val="tx1"/>
        </a:solidFill>
        <a:latin typeface="+mn-lt"/>
        <a:ea typeface="+mn-ea"/>
        <a:cs typeface="+mn-cs"/>
      </a:defRPr>
    </a:lvl6pPr>
    <a:lvl7pPr marL="2742237" algn="l" defTabSz="457039" rtl="0" eaLnBrk="1" latinLnBrk="0" hangingPunct="1">
      <a:defRPr sz="1200" kern="1200">
        <a:solidFill>
          <a:schemeClr val="tx1"/>
        </a:solidFill>
        <a:latin typeface="+mn-lt"/>
        <a:ea typeface="+mn-ea"/>
        <a:cs typeface="+mn-cs"/>
      </a:defRPr>
    </a:lvl7pPr>
    <a:lvl8pPr marL="3199278" algn="l" defTabSz="457039" rtl="0" eaLnBrk="1" latinLnBrk="0" hangingPunct="1">
      <a:defRPr sz="1200" kern="1200">
        <a:solidFill>
          <a:schemeClr val="tx1"/>
        </a:solidFill>
        <a:latin typeface="+mn-lt"/>
        <a:ea typeface="+mn-ea"/>
        <a:cs typeface="+mn-cs"/>
      </a:defRPr>
    </a:lvl8pPr>
    <a:lvl9pPr marL="3656316" algn="l" defTabSz="45703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353597C-CB29-3E41-9C25-8CE07D7CF592}" type="slidenum">
              <a:rPr/>
              <a:pPr/>
              <a:t>1</a:t>
            </a:fld>
            <a:endParaRPr lang="en-US"/>
          </a:p>
        </p:txBody>
      </p:sp>
    </p:spTree>
    <p:extLst>
      <p:ext uri="{BB962C8B-B14F-4D97-AF65-F5344CB8AC3E}">
        <p14:creationId xmlns:p14="http://schemas.microsoft.com/office/powerpoint/2010/main" val="64300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53597C-CB29-3E41-9C25-8CE07D7CF592}" type="slidenum">
              <a:rPr lang="en-US" smtClean="0"/>
              <a:pPr/>
              <a:t>6</a:t>
            </a:fld>
            <a:endParaRPr lang="en-US"/>
          </a:p>
        </p:txBody>
      </p:sp>
    </p:spTree>
    <p:extLst>
      <p:ext uri="{BB962C8B-B14F-4D97-AF65-F5344CB8AC3E}">
        <p14:creationId xmlns:p14="http://schemas.microsoft.com/office/powerpoint/2010/main" val="4214070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a:t>Click to edit Master </a:t>
            </a:r>
            <a:br>
              <a:rPr lang="en-US"/>
            </a:br>
            <a:r>
              <a:rPr lang="en-US"/>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a:p>
        </p:txBody>
      </p:sp>
      <p:sp>
        <p:nvSpPr>
          <p:cNvPr id="8" name="Text Placeholder 7"/>
          <p:cNvSpPr>
            <a:spLocks noGrp="1"/>
          </p:cNvSpPr>
          <p:nvPr>
            <p:ph type="body" sz="quarter" idx="13" hasCustomPrompt="1"/>
          </p:nvPr>
        </p:nvSpPr>
        <p:spPr>
          <a:xfrm>
            <a:off x="454603" y="971355"/>
            <a:ext cx="8149126" cy="378199"/>
          </a:xfrm>
          <a:prstGeom prst="rect">
            <a:avLst/>
          </a:prstGeom>
        </p:spPr>
        <p:txBody>
          <a:bodyPr lIns="82058" tIns="41029" rIns="82058" bIns="41029"/>
          <a:lstStyle>
            <a:lvl1pPr marL="0" indent="0">
              <a:buNone/>
              <a:defRPr sz="1800" cap="all" spc="0">
                <a:latin typeface="Arial" pitchFamily="34" charset="0"/>
                <a:cs typeface="Arial" pitchFamily="34" charset="0"/>
              </a:defRPr>
            </a:lvl1pPr>
          </a:lstStyle>
          <a:p>
            <a:pPr lvl="0"/>
            <a:r>
              <a:rPr lang="en-US"/>
              <a:t>CLICK TO EDIT SUBTITLE</a:t>
            </a:r>
          </a:p>
        </p:txBody>
      </p:sp>
      <p:sp>
        <p:nvSpPr>
          <p:cNvPr id="9" name="Content Placeholder 8"/>
          <p:cNvSpPr>
            <a:spLocks noGrp="1"/>
          </p:cNvSpPr>
          <p:nvPr>
            <p:ph sz="quarter" idx="14"/>
          </p:nvPr>
        </p:nvSpPr>
        <p:spPr>
          <a:xfrm>
            <a:off x="460376" y="1466187"/>
            <a:ext cx="8157748" cy="4430730"/>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with Source No Subhead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a:p>
        </p:txBody>
      </p:sp>
      <p:sp>
        <p:nvSpPr>
          <p:cNvPr id="4"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a:t>Click to edit Master </a:t>
            </a:r>
            <a:br>
              <a:rPr lang="en-US"/>
            </a:br>
            <a:r>
              <a:rPr lang="en-US"/>
              <a:t>title style</a:t>
            </a:r>
          </a:p>
        </p:txBody>
      </p:sp>
      <p:sp>
        <p:nvSpPr>
          <p:cNvPr id="5" name="Content Placeholder 8"/>
          <p:cNvSpPr>
            <a:spLocks noGrp="1"/>
          </p:cNvSpPr>
          <p:nvPr>
            <p:ph sz="quarter" idx="14"/>
          </p:nvPr>
        </p:nvSpPr>
        <p:spPr>
          <a:xfrm>
            <a:off x="460376" y="989907"/>
            <a:ext cx="3871479" cy="482762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p:cNvSpPr>
            <a:spLocks noGrp="1"/>
          </p:cNvSpPr>
          <p:nvPr>
            <p:ph sz="quarter" idx="17"/>
          </p:nvPr>
        </p:nvSpPr>
        <p:spPr>
          <a:xfrm>
            <a:off x="4718340" y="989907"/>
            <a:ext cx="3871479" cy="482762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8"/>
          <p:cNvSpPr>
            <a:spLocks noGrp="1"/>
          </p:cNvSpPr>
          <p:nvPr>
            <p:ph sz="quarter" idx="15" hasCustomPrompt="1"/>
          </p:nvPr>
        </p:nvSpPr>
        <p:spPr>
          <a:xfrm>
            <a:off x="487605" y="5817536"/>
            <a:ext cx="6372877" cy="600197"/>
          </a:xfrm>
          <a:prstGeom prst="rect">
            <a:avLst/>
          </a:prstGeom>
        </p:spPr>
        <p:txBody>
          <a:bodyPr lIns="91440" anchor="b" anchorCtr="0"/>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a:p>
        </p:txBody>
      </p:sp>
    </p:spTree>
    <p:extLst>
      <p:ext uri="{BB962C8B-B14F-4D97-AF65-F5344CB8AC3E}">
        <p14:creationId xmlns:p14="http://schemas.microsoft.com/office/powerpoint/2010/main" val="204905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a:p>
        </p:txBody>
      </p:sp>
      <p:sp>
        <p:nvSpPr>
          <p:cNvPr id="6"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1735202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ing and Sourc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a:p>
        </p:txBody>
      </p:sp>
      <p:sp>
        <p:nvSpPr>
          <p:cNvPr id="6"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a:t>Click to edit Master </a:t>
            </a:r>
            <a:br>
              <a:rPr lang="en-US"/>
            </a:br>
            <a:r>
              <a:rPr lang="en-US"/>
              <a:t>title style</a:t>
            </a:r>
          </a:p>
        </p:txBody>
      </p:sp>
      <p:sp>
        <p:nvSpPr>
          <p:cNvPr id="5" name="Content Placeholder 8"/>
          <p:cNvSpPr>
            <a:spLocks noGrp="1"/>
          </p:cNvSpPr>
          <p:nvPr>
            <p:ph sz="quarter" idx="15" hasCustomPrompt="1"/>
          </p:nvPr>
        </p:nvSpPr>
        <p:spPr>
          <a:xfrm>
            <a:off x="487605" y="5927204"/>
            <a:ext cx="6372877" cy="482063"/>
          </a:xfrm>
          <a:prstGeom prst="rect">
            <a:avLst/>
          </a:prstGeom>
        </p:spPr>
        <p:txBody>
          <a:bodyPr lIns="91440" anchor="b" anchorCtr="0"/>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a:p>
        </p:txBody>
      </p:sp>
    </p:spTree>
    <p:extLst>
      <p:ext uri="{BB962C8B-B14F-4D97-AF65-F5344CB8AC3E}">
        <p14:creationId xmlns:p14="http://schemas.microsoft.com/office/powerpoint/2010/main" val="1449924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46E0F0-A629-AF47-82DD-3B28C859BC1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46E0F0-A629-AF47-82DD-3B28C859BC11}"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No Conten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7052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No Content">
    <p:bg>
      <p:bgRef idx="1001">
        <a:schemeClr val="bg1"/>
      </p:bgRef>
    </p:bg>
    <p:spTree>
      <p:nvGrpSpPr>
        <p:cNvPr id="1" name=""/>
        <p:cNvGrpSpPr/>
        <p:nvPr/>
      </p:nvGrpSpPr>
      <p:grpSpPr>
        <a:xfrm>
          <a:off x="0" y="0"/>
          <a:ext cx="0" cy="0"/>
          <a:chOff x="0" y="0"/>
          <a:chExt cx="0" cy="0"/>
        </a:xfrm>
      </p:grpSpPr>
      <p:cxnSp>
        <p:nvCxnSpPr>
          <p:cNvPr id="3" name="Straight Connector 2"/>
          <p:cNvCxnSpPr/>
          <p:nvPr userDrawn="1"/>
        </p:nvCxnSpPr>
        <p:spPr>
          <a:xfrm>
            <a:off x="533400" y="858385"/>
            <a:ext cx="807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325970909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lumn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a:t>Click to edit Master </a:t>
            </a:r>
            <a:br>
              <a:rPr lang="en-US"/>
            </a:br>
            <a:r>
              <a:rPr lang="en-US"/>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a:p>
        </p:txBody>
      </p:sp>
      <p:sp>
        <p:nvSpPr>
          <p:cNvPr id="8" name="Text Placeholder 7"/>
          <p:cNvSpPr>
            <a:spLocks noGrp="1"/>
          </p:cNvSpPr>
          <p:nvPr>
            <p:ph type="body" sz="quarter" idx="13" hasCustomPrompt="1"/>
          </p:nvPr>
        </p:nvSpPr>
        <p:spPr>
          <a:xfrm>
            <a:off x="454603" y="971355"/>
            <a:ext cx="8149126" cy="378199"/>
          </a:xfrm>
          <a:prstGeom prst="rect">
            <a:avLst/>
          </a:prstGeom>
        </p:spPr>
        <p:txBody>
          <a:bodyPr lIns="82058" tIns="41029" rIns="82058" bIns="41029"/>
          <a:lstStyle>
            <a:lvl1pPr marL="0" indent="0">
              <a:buNone/>
              <a:defRPr sz="1800" cap="all" spc="0">
                <a:latin typeface="Arial" pitchFamily="34" charset="0"/>
                <a:cs typeface="Arial" pitchFamily="34" charset="0"/>
              </a:defRPr>
            </a:lvl1pPr>
          </a:lstStyle>
          <a:p>
            <a:pPr lvl="0"/>
            <a:r>
              <a:rPr lang="en-US"/>
              <a:t>CLICK TO EDIT SUBTITLE</a:t>
            </a:r>
          </a:p>
        </p:txBody>
      </p:sp>
      <p:sp>
        <p:nvSpPr>
          <p:cNvPr id="7" name="Content Placeholder 8"/>
          <p:cNvSpPr>
            <a:spLocks noGrp="1"/>
          </p:cNvSpPr>
          <p:nvPr>
            <p:ph sz="quarter" idx="15" hasCustomPrompt="1"/>
          </p:nvPr>
        </p:nvSpPr>
        <p:spPr>
          <a:xfrm>
            <a:off x="487605" y="5817535"/>
            <a:ext cx="6372877" cy="583265"/>
          </a:xfrm>
          <a:prstGeom prst="rect">
            <a:avLst/>
          </a:prstGeom>
        </p:spPr>
        <p:txBody>
          <a:bodyPr lIns="91440" anchor="b" anchorCtr="0"/>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a:p>
        </p:txBody>
      </p:sp>
      <p:sp>
        <p:nvSpPr>
          <p:cNvPr id="12" name="Content Placeholder 8"/>
          <p:cNvSpPr>
            <a:spLocks noGrp="1"/>
          </p:cNvSpPr>
          <p:nvPr>
            <p:ph sz="quarter" idx="14"/>
          </p:nvPr>
        </p:nvSpPr>
        <p:spPr>
          <a:xfrm>
            <a:off x="460376" y="1466187"/>
            <a:ext cx="8157748" cy="435134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152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ngle Column_Sentence_no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a:t>Click to edit Master </a:t>
            </a:r>
            <a:br>
              <a:rPr lang="en-US"/>
            </a:br>
            <a:r>
              <a:rPr lang="en-US"/>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a:p>
        </p:txBody>
      </p:sp>
      <p:sp>
        <p:nvSpPr>
          <p:cNvPr id="8" name="Text Placeholder 7"/>
          <p:cNvSpPr>
            <a:spLocks noGrp="1"/>
          </p:cNvSpPr>
          <p:nvPr>
            <p:ph type="body" sz="quarter" idx="13" hasCustomPrompt="1"/>
          </p:nvPr>
        </p:nvSpPr>
        <p:spPr>
          <a:xfrm>
            <a:off x="454603" y="971355"/>
            <a:ext cx="8149126" cy="378199"/>
          </a:xfrm>
          <a:prstGeom prst="rect">
            <a:avLst/>
          </a:prstGeom>
        </p:spPr>
        <p:txBody>
          <a:bodyPr lIns="82058" tIns="41029" rIns="82058" bIns="41029"/>
          <a:lstStyle>
            <a:lvl1pPr marL="0" indent="0">
              <a:buNone/>
              <a:defRPr sz="1800" cap="none" spc="0" baseline="0">
                <a:latin typeface="Arial" pitchFamily="34" charset="0"/>
                <a:cs typeface="Arial" pitchFamily="34" charset="0"/>
              </a:defRPr>
            </a:lvl1pPr>
          </a:lstStyle>
          <a:p>
            <a:pPr lvl="0"/>
            <a:r>
              <a:rPr lang="en-US"/>
              <a:t>Click to edit sentence.</a:t>
            </a:r>
          </a:p>
        </p:txBody>
      </p:sp>
      <p:sp>
        <p:nvSpPr>
          <p:cNvPr id="9" name="Content Placeholder 8"/>
          <p:cNvSpPr>
            <a:spLocks noGrp="1"/>
          </p:cNvSpPr>
          <p:nvPr>
            <p:ph sz="quarter" idx="14"/>
          </p:nvPr>
        </p:nvSpPr>
        <p:spPr>
          <a:xfrm>
            <a:off x="460376" y="1466187"/>
            <a:ext cx="8157748" cy="4430730"/>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193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ngle Column_Sentence_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a:t>Click to edit Master </a:t>
            </a:r>
            <a:br>
              <a:rPr lang="en-US"/>
            </a:br>
            <a:r>
              <a:rPr lang="en-US"/>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a:p>
        </p:txBody>
      </p:sp>
      <p:sp>
        <p:nvSpPr>
          <p:cNvPr id="8" name="Text Placeholder 7"/>
          <p:cNvSpPr>
            <a:spLocks noGrp="1"/>
          </p:cNvSpPr>
          <p:nvPr>
            <p:ph type="body" sz="quarter" idx="13" hasCustomPrompt="1"/>
          </p:nvPr>
        </p:nvSpPr>
        <p:spPr>
          <a:xfrm>
            <a:off x="454603" y="971355"/>
            <a:ext cx="8149126" cy="378199"/>
          </a:xfrm>
          <a:prstGeom prst="rect">
            <a:avLst/>
          </a:prstGeom>
        </p:spPr>
        <p:txBody>
          <a:bodyPr lIns="82058" tIns="41029" rIns="82058" bIns="41029"/>
          <a:lstStyle>
            <a:lvl1pPr marL="0" indent="0">
              <a:buNone/>
              <a:defRPr sz="1800" cap="none" spc="0">
                <a:latin typeface="Arial" pitchFamily="34" charset="0"/>
                <a:cs typeface="Arial" pitchFamily="34" charset="0"/>
              </a:defRPr>
            </a:lvl1pPr>
          </a:lstStyle>
          <a:p>
            <a:pPr lvl="0"/>
            <a:r>
              <a:rPr lang="en-US"/>
              <a:t>Click to edit sentence.</a:t>
            </a:r>
          </a:p>
        </p:txBody>
      </p:sp>
      <p:sp>
        <p:nvSpPr>
          <p:cNvPr id="7" name="Content Placeholder 8"/>
          <p:cNvSpPr>
            <a:spLocks noGrp="1"/>
          </p:cNvSpPr>
          <p:nvPr>
            <p:ph sz="quarter" idx="15" hasCustomPrompt="1"/>
          </p:nvPr>
        </p:nvSpPr>
        <p:spPr>
          <a:xfrm>
            <a:off x="487605" y="5817535"/>
            <a:ext cx="6372877" cy="583265"/>
          </a:xfrm>
          <a:prstGeom prst="rect">
            <a:avLst/>
          </a:prstGeom>
        </p:spPr>
        <p:txBody>
          <a:bodyPr lIns="91440" anchor="b" anchorCtr="0"/>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a:p>
        </p:txBody>
      </p:sp>
      <p:sp>
        <p:nvSpPr>
          <p:cNvPr id="12" name="Content Placeholder 8"/>
          <p:cNvSpPr>
            <a:spLocks noGrp="1"/>
          </p:cNvSpPr>
          <p:nvPr>
            <p:ph sz="quarter" idx="14"/>
          </p:nvPr>
        </p:nvSpPr>
        <p:spPr>
          <a:xfrm>
            <a:off x="460376" y="1466187"/>
            <a:ext cx="8157748" cy="435134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5799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ingle Column No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a:t>Click to edit Master </a:t>
            </a:r>
            <a:br>
              <a:rPr lang="en-US"/>
            </a:br>
            <a:r>
              <a:rPr lang="en-US"/>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a:p>
        </p:txBody>
      </p:sp>
      <p:sp>
        <p:nvSpPr>
          <p:cNvPr id="7" name="Content Placeholder 8"/>
          <p:cNvSpPr>
            <a:spLocks noGrp="1"/>
          </p:cNvSpPr>
          <p:nvPr>
            <p:ph sz="quarter" idx="15"/>
          </p:nvPr>
        </p:nvSpPr>
        <p:spPr>
          <a:xfrm>
            <a:off x="460376" y="989907"/>
            <a:ext cx="8157748" cy="490700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70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 No Subhead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a:t>Click to edit Master </a:t>
            </a:r>
            <a:br>
              <a:rPr lang="en-US"/>
            </a:br>
            <a:r>
              <a:rPr lang="en-US"/>
              <a:t>title style</a:t>
            </a:r>
          </a:p>
        </p:txBody>
      </p:sp>
      <p:sp>
        <p:nvSpPr>
          <p:cNvPr id="6" name="Slide Number Placeholder 5"/>
          <p:cNvSpPr>
            <a:spLocks noGrp="1"/>
          </p:cNvSpPr>
          <p:nvPr>
            <p:ph type="sldNum" sz="quarter" idx="12"/>
          </p:nvPr>
        </p:nvSpPr>
        <p:spPr/>
        <p:txBody>
          <a:bodyPr/>
          <a:lstStyle/>
          <a:p>
            <a:fld id="{1046E0F0-A629-AF47-82DD-3B28C859BC11}" type="slidenum">
              <a:rPr lang="en-US" smtClean="0"/>
              <a:pPr/>
              <a:t>‹#›</a:t>
            </a:fld>
            <a:endParaRPr lang="en-US"/>
          </a:p>
        </p:txBody>
      </p:sp>
      <p:sp>
        <p:nvSpPr>
          <p:cNvPr id="7" name="Content Placeholder 8"/>
          <p:cNvSpPr>
            <a:spLocks noGrp="1"/>
          </p:cNvSpPr>
          <p:nvPr>
            <p:ph sz="quarter" idx="16"/>
          </p:nvPr>
        </p:nvSpPr>
        <p:spPr>
          <a:xfrm>
            <a:off x="460376" y="989907"/>
            <a:ext cx="8157748" cy="486164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8"/>
          <p:cNvSpPr>
            <a:spLocks noGrp="1"/>
          </p:cNvSpPr>
          <p:nvPr>
            <p:ph sz="quarter" idx="15" hasCustomPrompt="1"/>
          </p:nvPr>
        </p:nvSpPr>
        <p:spPr>
          <a:xfrm>
            <a:off x="487605" y="5851556"/>
            <a:ext cx="6372877" cy="549244"/>
          </a:xfrm>
          <a:prstGeom prst="rect">
            <a:avLst/>
          </a:prstGeom>
        </p:spPr>
        <p:txBody>
          <a:bodyPr lIns="91440" anchor="b" anchorCtr="0"/>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a:p>
        </p:txBody>
      </p:sp>
    </p:spTree>
    <p:extLst>
      <p:ext uri="{BB962C8B-B14F-4D97-AF65-F5344CB8AC3E}">
        <p14:creationId xmlns:p14="http://schemas.microsoft.com/office/powerpoint/2010/main" val="20353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a:p>
        </p:txBody>
      </p:sp>
      <p:sp>
        <p:nvSpPr>
          <p:cNvPr id="4"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a:t>Click to edit Master </a:t>
            </a:r>
            <a:br>
              <a:rPr lang="en-US"/>
            </a:br>
            <a:r>
              <a:rPr lang="en-US"/>
              <a:t>title style</a:t>
            </a:r>
          </a:p>
        </p:txBody>
      </p:sp>
      <p:sp>
        <p:nvSpPr>
          <p:cNvPr id="7" name="Text Placeholder 7"/>
          <p:cNvSpPr>
            <a:spLocks noGrp="1"/>
          </p:cNvSpPr>
          <p:nvPr>
            <p:ph type="body" sz="quarter" idx="13" hasCustomPrompt="1"/>
          </p:nvPr>
        </p:nvSpPr>
        <p:spPr>
          <a:xfrm>
            <a:off x="454603" y="971355"/>
            <a:ext cx="3862018" cy="378199"/>
          </a:xfrm>
          <a:prstGeom prst="rect">
            <a:avLst/>
          </a:prstGeom>
        </p:spPr>
        <p:txBody>
          <a:bodyPr lIns="82058" tIns="41029" rIns="82058" bIns="41029"/>
          <a:lstStyle>
            <a:lvl1pPr marL="0" indent="0">
              <a:spcBef>
                <a:spcPts val="0"/>
              </a:spcBef>
              <a:buNone/>
              <a:defRPr sz="1800" cap="all" spc="0">
                <a:latin typeface="Arial" pitchFamily="34" charset="0"/>
                <a:cs typeface="Arial" pitchFamily="34" charset="0"/>
              </a:defRPr>
            </a:lvl1pPr>
          </a:lstStyle>
          <a:p>
            <a:pPr lvl="0"/>
            <a:r>
              <a:rPr lang="en-US"/>
              <a:t>CLICK TO EDIT SUBTITLE</a:t>
            </a:r>
          </a:p>
        </p:txBody>
      </p:sp>
      <p:sp>
        <p:nvSpPr>
          <p:cNvPr id="8" name="Content Placeholder 8"/>
          <p:cNvSpPr>
            <a:spLocks noGrp="1"/>
          </p:cNvSpPr>
          <p:nvPr>
            <p:ph sz="quarter" idx="14"/>
          </p:nvPr>
        </p:nvSpPr>
        <p:spPr>
          <a:xfrm>
            <a:off x="460376" y="1466187"/>
            <a:ext cx="3871479" cy="4408049"/>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p:cNvSpPr>
            <a:spLocks noGrp="1"/>
          </p:cNvSpPr>
          <p:nvPr>
            <p:ph type="body" sz="quarter" idx="15" hasCustomPrompt="1"/>
          </p:nvPr>
        </p:nvSpPr>
        <p:spPr>
          <a:xfrm>
            <a:off x="4712566" y="971355"/>
            <a:ext cx="3862018" cy="378199"/>
          </a:xfrm>
          <a:prstGeom prst="rect">
            <a:avLst/>
          </a:prstGeom>
        </p:spPr>
        <p:txBody>
          <a:bodyPr lIns="82058" tIns="41029" rIns="82058" bIns="41029"/>
          <a:lstStyle>
            <a:lvl1pPr marL="0" indent="0">
              <a:spcBef>
                <a:spcPts val="0"/>
              </a:spcBef>
              <a:buNone/>
              <a:defRPr sz="1800" cap="all" spc="0">
                <a:latin typeface="Arial" pitchFamily="34" charset="0"/>
                <a:cs typeface="Arial" pitchFamily="34" charset="0"/>
              </a:defRPr>
            </a:lvl1pPr>
          </a:lstStyle>
          <a:p>
            <a:pPr lvl="0"/>
            <a:r>
              <a:rPr lang="en-US"/>
              <a:t>CLICK TO EDIT SUBTITLE</a:t>
            </a:r>
          </a:p>
        </p:txBody>
      </p:sp>
      <p:sp>
        <p:nvSpPr>
          <p:cNvPr id="12" name="Content Placeholder 8"/>
          <p:cNvSpPr>
            <a:spLocks noGrp="1"/>
          </p:cNvSpPr>
          <p:nvPr>
            <p:ph sz="quarter" idx="16"/>
          </p:nvPr>
        </p:nvSpPr>
        <p:spPr>
          <a:xfrm>
            <a:off x="4718340" y="1466187"/>
            <a:ext cx="3871479" cy="4396709"/>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98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with Sourc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a:p>
        </p:txBody>
      </p:sp>
      <p:sp>
        <p:nvSpPr>
          <p:cNvPr id="4"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a:t>Click to edit Master </a:t>
            </a:r>
            <a:br>
              <a:rPr lang="en-US"/>
            </a:br>
            <a:r>
              <a:rPr lang="en-US"/>
              <a:t>title style</a:t>
            </a:r>
          </a:p>
        </p:txBody>
      </p:sp>
      <p:sp>
        <p:nvSpPr>
          <p:cNvPr id="9" name="Text Placeholder 7"/>
          <p:cNvSpPr>
            <a:spLocks noGrp="1"/>
          </p:cNvSpPr>
          <p:nvPr>
            <p:ph type="body" sz="quarter" idx="13" hasCustomPrompt="1"/>
          </p:nvPr>
        </p:nvSpPr>
        <p:spPr>
          <a:xfrm>
            <a:off x="454603" y="971355"/>
            <a:ext cx="3862018" cy="378199"/>
          </a:xfrm>
          <a:prstGeom prst="rect">
            <a:avLst/>
          </a:prstGeom>
        </p:spPr>
        <p:txBody>
          <a:bodyPr lIns="82058" tIns="41029" rIns="82058" bIns="41029"/>
          <a:lstStyle>
            <a:lvl1pPr marL="0" indent="0">
              <a:spcBef>
                <a:spcPts val="0"/>
              </a:spcBef>
              <a:buNone/>
              <a:defRPr sz="1800" cap="all" spc="0">
                <a:latin typeface="Arial" pitchFamily="34" charset="0"/>
                <a:cs typeface="Arial" pitchFamily="34" charset="0"/>
              </a:defRPr>
            </a:lvl1pPr>
          </a:lstStyle>
          <a:p>
            <a:pPr lvl="0"/>
            <a:r>
              <a:rPr lang="en-US"/>
              <a:t>CLICK TO EDIT SUBTITLE</a:t>
            </a:r>
          </a:p>
        </p:txBody>
      </p:sp>
      <p:sp>
        <p:nvSpPr>
          <p:cNvPr id="10" name="Content Placeholder 8"/>
          <p:cNvSpPr>
            <a:spLocks noGrp="1"/>
          </p:cNvSpPr>
          <p:nvPr>
            <p:ph sz="quarter" idx="14"/>
          </p:nvPr>
        </p:nvSpPr>
        <p:spPr>
          <a:xfrm>
            <a:off x="460376" y="1466188"/>
            <a:ext cx="3871479" cy="434000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7"/>
          <p:cNvSpPr>
            <a:spLocks noGrp="1"/>
          </p:cNvSpPr>
          <p:nvPr>
            <p:ph type="body" sz="quarter" idx="15" hasCustomPrompt="1"/>
          </p:nvPr>
        </p:nvSpPr>
        <p:spPr>
          <a:xfrm>
            <a:off x="4712566" y="971355"/>
            <a:ext cx="3862018" cy="378199"/>
          </a:xfrm>
          <a:prstGeom prst="rect">
            <a:avLst/>
          </a:prstGeom>
        </p:spPr>
        <p:txBody>
          <a:bodyPr lIns="82058" tIns="41029" rIns="82058" bIns="41029"/>
          <a:lstStyle>
            <a:lvl1pPr marL="0" indent="0">
              <a:spcBef>
                <a:spcPts val="0"/>
              </a:spcBef>
              <a:buNone/>
              <a:defRPr sz="1800" cap="all" spc="0">
                <a:latin typeface="Arial" pitchFamily="34" charset="0"/>
                <a:cs typeface="Arial" pitchFamily="34" charset="0"/>
              </a:defRPr>
            </a:lvl1pPr>
          </a:lstStyle>
          <a:p>
            <a:pPr lvl="0"/>
            <a:r>
              <a:rPr lang="en-US"/>
              <a:t>CLICK TO EDIT SUBTITLE</a:t>
            </a:r>
          </a:p>
        </p:txBody>
      </p:sp>
      <p:sp>
        <p:nvSpPr>
          <p:cNvPr id="14" name="Content Placeholder 8"/>
          <p:cNvSpPr>
            <a:spLocks noGrp="1"/>
          </p:cNvSpPr>
          <p:nvPr>
            <p:ph sz="quarter" idx="16"/>
          </p:nvPr>
        </p:nvSpPr>
        <p:spPr>
          <a:xfrm>
            <a:off x="4718340" y="1466188"/>
            <a:ext cx="3871479" cy="434000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8"/>
          <p:cNvSpPr>
            <a:spLocks noGrp="1"/>
          </p:cNvSpPr>
          <p:nvPr>
            <p:ph sz="quarter" idx="17" hasCustomPrompt="1"/>
          </p:nvPr>
        </p:nvSpPr>
        <p:spPr>
          <a:xfrm>
            <a:off x="487605" y="5806196"/>
            <a:ext cx="6372877" cy="621347"/>
          </a:xfrm>
          <a:prstGeom prst="rect">
            <a:avLst/>
          </a:prstGeom>
        </p:spPr>
        <p:txBody>
          <a:bodyPr lIns="91440" anchor="b" anchorCtr="0"/>
          <a:lstStyle>
            <a:lvl1pPr marL="137160" marR="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lang="en-US" sz="900" kern="0" baseline="0" dirty="0" smtClean="0">
                <a:solidFill>
                  <a:schemeClr val="tx1"/>
                </a:solidFill>
                <a:latin typeface="Arial" pitchFamily="34" charset="0"/>
                <a:ea typeface="+mn-ea"/>
                <a:cs typeface="Arial" pitchFamily="34" charset="0"/>
              </a:defRPr>
            </a:lvl1pPr>
            <a:lvl2pPr marL="690563" indent="-233363">
              <a:spcBef>
                <a:spcPts val="0"/>
              </a:spcBef>
              <a:spcAft>
                <a:spcPts val="1000"/>
              </a:spcAft>
              <a:buClr>
                <a:schemeClr val="accent2"/>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914400" indent="-223838">
              <a:spcBef>
                <a:spcPts val="0"/>
              </a:spcBef>
              <a:spcAft>
                <a:spcPts val="1000"/>
              </a:spcAft>
              <a:buClr>
                <a:schemeClr val="accent2"/>
              </a:buClr>
              <a:buFont typeface="Arial" pitchFamily="34" charset="0"/>
              <a:buChar char="−"/>
              <a:defRPr sz="1800"/>
            </a:lvl3pPr>
            <a:lvl4pPr marL="1147763" indent="-233363">
              <a:spcBef>
                <a:spcPts val="0"/>
              </a:spcBef>
              <a:spcAft>
                <a:spcPts val="1000"/>
              </a:spcAft>
              <a:buClr>
                <a:schemeClr val="accent2"/>
              </a:buClr>
              <a:buFont typeface="Arial" pitchFamily="34" charset="0"/>
              <a:buChar char="»"/>
              <a:defRPr sz="1800"/>
            </a:lvl4pPr>
            <a:lvl5pPr marL="1371600" indent="-223838">
              <a:spcBef>
                <a:spcPts val="0"/>
              </a:spcBef>
              <a:spcAft>
                <a:spcPts val="1000"/>
              </a:spcAft>
              <a:buClr>
                <a:schemeClr val="accent2"/>
              </a:buClr>
              <a:buFont typeface="Wingdings" pitchFamily="2" charset="2"/>
              <a:buChar char="§"/>
              <a:defRPr sz="1800"/>
            </a:lvl5pPr>
          </a:lstStyle>
          <a:p>
            <a:pPr lvl="0"/>
            <a:r>
              <a:rPr lang="en-US"/>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r>
              <a:rPr lang="en-US"/>
              <a:t>Place source(s) here.</a:t>
            </a:r>
          </a:p>
          <a:p>
            <a:pPr marL="137160" marR="0" lvl="0" indent="-137160" algn="l" defTabSz="913545" rtl="0" eaLnBrk="1" fontAlgn="auto" latinLnBrk="0" hangingPunct="1">
              <a:lnSpc>
                <a:spcPct val="100000"/>
              </a:lnSpc>
              <a:spcBef>
                <a:spcPts val="0"/>
              </a:spcBef>
              <a:spcAft>
                <a:spcPts val="0"/>
              </a:spcAft>
              <a:buClr>
                <a:schemeClr val="tx1"/>
              </a:buClr>
              <a:buSzPct val="100000"/>
              <a:buFont typeface="Wingdings" charset="2"/>
              <a:buAutoNum type="arabicPlain"/>
              <a:tabLst/>
              <a:defRPr/>
            </a:pPr>
            <a:endParaRPr lang="en-US"/>
          </a:p>
        </p:txBody>
      </p:sp>
    </p:spTree>
    <p:extLst>
      <p:ext uri="{BB962C8B-B14F-4D97-AF65-F5344CB8AC3E}">
        <p14:creationId xmlns:p14="http://schemas.microsoft.com/office/powerpoint/2010/main" val="4077399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 Subhead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46E0F0-A629-AF47-82DD-3B28C859BC11}" type="slidenum">
              <a:rPr lang="en-US" smtClean="0"/>
              <a:pPr/>
              <a:t>‹#›</a:t>
            </a:fld>
            <a:endParaRPr lang="en-US"/>
          </a:p>
        </p:txBody>
      </p:sp>
      <p:sp>
        <p:nvSpPr>
          <p:cNvPr id="6" name="Title 1"/>
          <p:cNvSpPr>
            <a:spLocks noGrp="1"/>
          </p:cNvSpPr>
          <p:nvPr>
            <p:ph type="title" hasCustomPrompt="1"/>
          </p:nvPr>
        </p:nvSpPr>
        <p:spPr>
          <a:xfrm>
            <a:off x="457199" y="400901"/>
            <a:ext cx="8138245" cy="443940"/>
          </a:xfrm>
          <a:prstGeom prst="rect">
            <a:avLst/>
          </a:prstGeom>
        </p:spPr>
        <p:txBody>
          <a:bodyPr lIns="82039" tIns="41020" rIns="82039" bIns="41020" anchor="b"/>
          <a:lstStyle>
            <a:lvl1pPr algn="l">
              <a:defRPr sz="2400" spc="0">
                <a:latin typeface="Arial" pitchFamily="34" charset="0"/>
                <a:cs typeface="Arial" pitchFamily="34" charset="0"/>
              </a:defRPr>
            </a:lvl1pPr>
          </a:lstStyle>
          <a:p>
            <a:r>
              <a:rPr lang="en-US"/>
              <a:t>Click to edit Master </a:t>
            </a:r>
            <a:br>
              <a:rPr lang="en-US"/>
            </a:br>
            <a:r>
              <a:rPr lang="en-US"/>
              <a:t>title style</a:t>
            </a:r>
          </a:p>
        </p:txBody>
      </p:sp>
      <p:sp>
        <p:nvSpPr>
          <p:cNvPr id="8" name="Content Placeholder 8"/>
          <p:cNvSpPr>
            <a:spLocks noGrp="1"/>
          </p:cNvSpPr>
          <p:nvPr>
            <p:ph sz="quarter" idx="14"/>
          </p:nvPr>
        </p:nvSpPr>
        <p:spPr>
          <a:xfrm>
            <a:off x="460376" y="989907"/>
            <a:ext cx="3871479" cy="490700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17"/>
          </p:nvPr>
        </p:nvSpPr>
        <p:spPr>
          <a:xfrm>
            <a:off x="4718340" y="989907"/>
            <a:ext cx="3871479" cy="4907008"/>
          </a:xfrm>
          <a:prstGeom prst="rect">
            <a:avLst/>
          </a:prstGeom>
        </p:spPr>
        <p:txBody>
          <a:bodyPr lIns="82058" tIns="41029" rIns="82058" bIns="41029"/>
          <a:lstStyle>
            <a:lvl1pPr marL="230188" indent="-230188" algn="l" defTabSz="819815" rtl="0" eaLnBrk="1" latinLnBrk="0" hangingPunct="1">
              <a:lnSpc>
                <a:spcPct val="100000"/>
              </a:lnSpc>
              <a:spcBef>
                <a:spcPts val="0"/>
              </a:spcBef>
              <a:spcAft>
                <a:spcPts val="900"/>
              </a:spcAft>
              <a:buClr>
                <a:schemeClr val="accent1"/>
              </a:buClr>
              <a:buSzPct val="100000"/>
              <a:buFont typeface="Arial" pitchFamily="34" charset="0"/>
              <a:buChar char="●"/>
              <a:defRPr lang="en-US" sz="1800" kern="0" dirty="0" smtClean="0">
                <a:solidFill>
                  <a:schemeClr val="tx1"/>
                </a:solidFill>
                <a:latin typeface="Arial" pitchFamily="34" charset="0"/>
                <a:ea typeface="+mn-ea"/>
                <a:cs typeface="Arial" pitchFamily="34" charset="0"/>
              </a:defRPr>
            </a:lvl1pPr>
            <a:lvl2pPr marL="619711" indent="-209420">
              <a:lnSpc>
                <a:spcPct val="100000"/>
              </a:lnSpc>
              <a:spcBef>
                <a:spcPts val="0"/>
              </a:spcBef>
              <a:spcAft>
                <a:spcPts val="900"/>
              </a:spcAft>
              <a:buClr>
                <a:schemeClr val="accent1"/>
              </a:buClr>
              <a:buFont typeface="Courier New" pitchFamily="49" charset="0"/>
              <a:buChar char="o"/>
              <a:defRPr lang="en-US" sz="1800" kern="0" dirty="0" smtClean="0">
                <a:solidFill>
                  <a:schemeClr val="tx1"/>
                </a:solidFill>
                <a:latin typeface="Arial" pitchFamily="34" charset="0"/>
                <a:ea typeface="+mn-ea"/>
                <a:cs typeface="Arial" pitchFamily="34" charset="0"/>
              </a:defRPr>
            </a:lvl2pPr>
            <a:lvl3pPr marL="820583" indent="-200872">
              <a:lnSpc>
                <a:spcPct val="100000"/>
              </a:lnSpc>
              <a:spcBef>
                <a:spcPts val="0"/>
              </a:spcBef>
              <a:spcAft>
                <a:spcPts val="900"/>
              </a:spcAft>
              <a:buClr>
                <a:schemeClr val="accent1"/>
              </a:buClr>
              <a:buFont typeface="Arial" pitchFamily="34" charset="0"/>
              <a:buChar char="−"/>
              <a:defRPr sz="1800"/>
            </a:lvl3pPr>
            <a:lvl4pPr marL="1030003" indent="-209420">
              <a:lnSpc>
                <a:spcPct val="100000"/>
              </a:lnSpc>
              <a:spcBef>
                <a:spcPts val="0"/>
              </a:spcBef>
              <a:spcAft>
                <a:spcPts val="900"/>
              </a:spcAft>
              <a:buClr>
                <a:schemeClr val="accent1"/>
              </a:buClr>
              <a:buFont typeface="Arial" pitchFamily="34" charset="0"/>
              <a:buChar char="»"/>
              <a:defRPr sz="1800"/>
            </a:lvl4pPr>
            <a:lvl5pPr marL="1230874" indent="-200872">
              <a:lnSpc>
                <a:spcPct val="100000"/>
              </a:lnSpc>
              <a:spcBef>
                <a:spcPts val="0"/>
              </a:spcBef>
              <a:spcAft>
                <a:spcPts val="900"/>
              </a:spcAft>
              <a:buClr>
                <a:schemeClr val="accent1"/>
              </a:buClr>
              <a:buFont typeface="Wingdings" pitchFamily="2" charset="2"/>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816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pt_corner.jpg"/>
          <p:cNvPicPr>
            <a:picLocks noChangeAspect="1"/>
          </p:cNvPicPr>
          <p:nvPr/>
        </p:nvPicPr>
        <p:blipFill>
          <a:blip r:embed="rId18">
            <a:alphaModFix amt="79000"/>
            <a:extLst>
              <a:ext uri="{28A0092B-C50C-407E-A947-70E740481C1C}">
                <a14:useLocalDpi xmlns:a14="http://schemas.microsoft.com/office/drawing/2010/main" val="0"/>
              </a:ext>
            </a:extLst>
          </a:blip>
          <a:stretch>
            <a:fillRect/>
          </a:stretch>
        </p:blipFill>
        <p:spPr>
          <a:xfrm>
            <a:off x="6830669" y="5925278"/>
            <a:ext cx="2323199" cy="942298"/>
          </a:xfrm>
          <a:prstGeom prst="rect">
            <a:avLst/>
          </a:prstGeom>
        </p:spPr>
      </p:pic>
      <p:sp>
        <p:nvSpPr>
          <p:cNvPr id="6" name="Slide Number Placeholder 5"/>
          <p:cNvSpPr>
            <a:spLocks noGrp="1"/>
          </p:cNvSpPr>
          <p:nvPr>
            <p:ph type="sldNum" sz="quarter" idx="4"/>
          </p:nvPr>
        </p:nvSpPr>
        <p:spPr>
          <a:xfrm>
            <a:off x="8266545" y="6199468"/>
            <a:ext cx="531091" cy="365125"/>
          </a:xfrm>
          <a:prstGeom prst="rect">
            <a:avLst/>
          </a:prstGeom>
        </p:spPr>
        <p:txBody>
          <a:bodyPr vert="horz" lIns="91407" tIns="45704" rIns="91407" bIns="45704" rtlCol="0" anchor="ctr"/>
          <a:lstStyle>
            <a:lvl1pPr algn="l">
              <a:defRPr sz="1300">
                <a:solidFill>
                  <a:schemeClr val="bg1">
                    <a:lumMod val="50000"/>
                  </a:schemeClr>
                </a:solidFill>
                <a:latin typeface="Helvetica 55 Roman"/>
              </a:defRPr>
            </a:lvl1pPr>
          </a:lstStyle>
          <a:p>
            <a:fld id="{1046E0F0-A629-AF47-82DD-3B28C859BC11}" type="slidenum">
              <a:rPr lang="en-US" smtClean="0"/>
              <a:pPr/>
              <a:t>‹#›</a:t>
            </a:fld>
            <a:endParaRPr lang="en-US"/>
          </a:p>
        </p:txBody>
      </p:sp>
      <p:pic>
        <p:nvPicPr>
          <p:cNvPr id="7" name="Picture 2"/>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7020736" y="6027698"/>
            <a:ext cx="1171318" cy="446996"/>
          </a:xfrm>
          <a:prstGeom prst="rect">
            <a:avLst/>
          </a:prstGeom>
          <a:noFill/>
          <a:ln w="9525">
            <a:noFill/>
            <a:miter lim="800000"/>
            <a:headEnd/>
            <a:tailEnd/>
          </a:ln>
          <a:effectLst/>
        </p:spPr>
      </p:pic>
      <p:cxnSp>
        <p:nvCxnSpPr>
          <p:cNvPr id="4" name="Straight Connector 3"/>
          <p:cNvCxnSpPr/>
          <p:nvPr/>
        </p:nvCxnSpPr>
        <p:spPr>
          <a:xfrm rot="5400000">
            <a:off x="8162377" y="6395285"/>
            <a:ext cx="161365" cy="1588"/>
          </a:xfrm>
          <a:prstGeom prst="line">
            <a:avLst/>
          </a:prstGeom>
          <a:ln w="3175">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33400" y="858385"/>
            <a:ext cx="807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6003637" y="6508335"/>
            <a:ext cx="2723467" cy="207749"/>
          </a:xfrm>
          <a:prstGeom prst="rect">
            <a:avLst/>
          </a:prstGeom>
        </p:spPr>
        <p:txBody>
          <a:bodyPr wrap="square" lIns="45720">
            <a:spAutoFit/>
          </a:bodyPr>
          <a:lstStyle/>
          <a:p>
            <a:r>
              <a:rPr lang="en-US" sz="750" b="0" i="0" dirty="0">
                <a:solidFill>
                  <a:schemeClr val="bg1">
                    <a:lumMod val="75000"/>
                  </a:schemeClr>
                </a:solidFill>
                <a:effectLst/>
                <a:latin typeface="+mn-lt"/>
              </a:rPr>
              <a:t>Copyright </a:t>
            </a:r>
            <a:r>
              <a:rPr lang="en-US" sz="750" b="1" kern="1200" dirty="0">
                <a:solidFill>
                  <a:schemeClr val="bg1">
                    <a:lumMod val="75000"/>
                  </a:schemeClr>
                </a:solidFill>
                <a:effectLst/>
                <a:latin typeface="+mn-lt"/>
                <a:ea typeface="+mn-ea"/>
                <a:cs typeface="+mn-cs"/>
                <a:sym typeface="Symbol" charset="2"/>
              </a:rPr>
              <a:t></a:t>
            </a:r>
            <a:r>
              <a:rPr lang="en-US" sz="750" b="0" i="0" dirty="0">
                <a:solidFill>
                  <a:schemeClr val="bg1">
                    <a:lumMod val="75000"/>
                  </a:schemeClr>
                </a:solidFill>
                <a:effectLst/>
                <a:latin typeface="+mn-lt"/>
              </a:rPr>
              <a:t>2021. Avalere Health LLC. All Rights Reserved.</a:t>
            </a:r>
            <a:endParaRPr lang="en-US" sz="750" dirty="0">
              <a:solidFill>
                <a:schemeClr val="bg1">
                  <a:lumMod val="75000"/>
                </a:schemeClr>
              </a:solidFill>
              <a:latin typeface="+mn-lt"/>
            </a:endParaRPr>
          </a:p>
        </p:txBody>
      </p:sp>
    </p:spTree>
  </p:cSld>
  <p:clrMap bg1="lt1" tx1="dk1" bg2="lt2" tx2="dk2" accent1="accent1" accent2="accent2" accent3="accent3" accent4="accent4" accent5="accent5" accent6="accent6" hlink="hlink" folHlink="folHlink"/>
  <p:sldLayoutIdLst>
    <p:sldLayoutId id="2147483650" r:id="rId1"/>
    <p:sldLayoutId id="2147483658" r:id="rId2"/>
    <p:sldLayoutId id="2147483665" r:id="rId3"/>
    <p:sldLayoutId id="2147483666" r:id="rId4"/>
    <p:sldLayoutId id="2147483661" r:id="rId5"/>
    <p:sldLayoutId id="2147483662" r:id="rId6"/>
    <p:sldLayoutId id="2147483656" r:id="rId7"/>
    <p:sldLayoutId id="2147483659" r:id="rId8"/>
    <p:sldLayoutId id="2147483663" r:id="rId9"/>
    <p:sldLayoutId id="2147483664" r:id="rId10"/>
    <p:sldLayoutId id="2147483657" r:id="rId11"/>
    <p:sldLayoutId id="2147483660" r:id="rId12"/>
    <p:sldLayoutId id="2147483655" r:id="rId13"/>
    <p:sldLayoutId id="2147483667" r:id="rId14"/>
    <p:sldLayoutId id="2147483668" r:id="rId15"/>
    <p:sldLayoutId id="2147483669" r:id="rId16"/>
  </p:sldLayoutIdLst>
  <p:hf hdr="0" ftr="0" dt="0"/>
  <p:txStyles>
    <p:titleStyle>
      <a:lvl1pPr algn="ctr" defTabSz="457039" rtl="0" eaLnBrk="1" latinLnBrk="0" hangingPunct="1">
        <a:spcBef>
          <a:spcPct val="0"/>
        </a:spcBef>
        <a:buNone/>
        <a:defRPr sz="4400" kern="1200">
          <a:solidFill>
            <a:schemeClr val="tx1"/>
          </a:solidFill>
          <a:latin typeface="+mj-lt"/>
          <a:ea typeface="+mj-ea"/>
          <a:cs typeface="+mj-cs"/>
        </a:defRPr>
      </a:lvl1pPr>
    </p:titleStyle>
    <p:bodyStyle>
      <a:lvl1pPr marL="342780" indent="-342780"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9"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9" indent="-228519"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8"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8"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8"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7"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7" indent="-228519" algn="l" defTabSz="4570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9"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9"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https://www.pcori.org/sites/default/files/PCORI-Annual-Report-2018.pdf" TargetMode="External"/><Relationship Id="rId4" Type="http://schemas.openxmlformats.org/officeDocument/2006/relationships/hyperlink" Target="https://www.pcori.org/research-results/about-our-research/research-we-support"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pcori.org/research-results-home"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https://www.pcori.org/2018-annual-report" TargetMode="External"/><Relationship Id="rId4" Type="http://schemas.openxmlformats.org/officeDocument/2006/relationships/hyperlink" Target="https://www.pcori.org/research-results/about-our-research/research-we-support"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hyperlink" Target="http://www.pcori.org/research-results-home" TargetMode="Externa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hyperlink" Target="https://www.pcori.org/sites/default/files/PCORI-Principles-for-Consideration-of-Full-Range-of-Outcomes-Data-in-PCORI-Funded-Research.pdf" TargetMode="External"/><Relationship Id="rId2" Type="http://schemas.openxmlformats.org/officeDocument/2006/relationships/hyperlink" Target="https://www.pcori.org/sites/default/files/PCORI-Funding-Reauthorization-In-Brief.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ED112FB-ED09-034E-83ED-04DB6FFD69C1}"/>
              </a:ext>
            </a:extLst>
          </p:cNvPr>
          <p:cNvGrpSpPr/>
          <p:nvPr/>
        </p:nvGrpSpPr>
        <p:grpSpPr>
          <a:xfrm>
            <a:off x="263405" y="421557"/>
            <a:ext cx="8439159" cy="6053467"/>
            <a:chOff x="263405" y="421557"/>
            <a:chExt cx="8439159" cy="6053467"/>
          </a:xfrm>
        </p:grpSpPr>
        <p:pic>
          <p:nvPicPr>
            <p:cNvPr id="9" name="Picture 8">
              <a:extLst>
                <a:ext uri="{FF2B5EF4-FFF2-40B4-BE49-F238E27FC236}">
                  <a16:creationId xmlns:a16="http://schemas.microsoft.com/office/drawing/2014/main" id="{F97F842F-ED36-7847-BF8E-94D8423EFECA}"/>
                </a:ext>
              </a:extLst>
            </p:cNvPr>
            <p:cNvPicPr>
              <a:picLocks noChangeAspect="1"/>
            </p:cNvPicPr>
            <p:nvPr/>
          </p:nvPicPr>
          <p:blipFill rotWithShape="1">
            <a:blip r:embed="rId3">
              <a:extLst>
                <a:ext uri="{28A0092B-C50C-407E-A947-70E740481C1C}">
                  <a14:useLocalDpi xmlns:a14="http://schemas.microsoft.com/office/drawing/2010/main" val="0"/>
                </a:ext>
              </a:extLst>
            </a:blip>
            <a:srcRect t="2974" b="-84"/>
            <a:stretch/>
          </p:blipFill>
          <p:spPr>
            <a:xfrm>
              <a:off x="441438" y="421557"/>
              <a:ext cx="8261126" cy="4097184"/>
            </a:xfrm>
            <a:prstGeom prst="rect">
              <a:avLst/>
            </a:prstGeom>
          </p:spPr>
        </p:pic>
        <p:grpSp>
          <p:nvGrpSpPr>
            <p:cNvPr id="2" name="Group 1"/>
            <p:cNvGrpSpPr/>
            <p:nvPr/>
          </p:nvGrpSpPr>
          <p:grpSpPr>
            <a:xfrm>
              <a:off x="263405" y="4793514"/>
              <a:ext cx="8290726" cy="1681510"/>
              <a:chOff x="263405" y="4793514"/>
              <a:chExt cx="8290726" cy="1681510"/>
            </a:xfrm>
          </p:grpSpPr>
          <p:cxnSp>
            <p:nvCxnSpPr>
              <p:cNvPr id="10" name="Straight Connector 9"/>
              <p:cNvCxnSpPr/>
              <p:nvPr/>
            </p:nvCxnSpPr>
            <p:spPr>
              <a:xfrm rot="5400000">
                <a:off x="1206467" y="5687577"/>
                <a:ext cx="1573306" cy="1588"/>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2230102" y="4793514"/>
                <a:ext cx="6324029" cy="1569628"/>
              </a:xfrm>
              <a:prstGeom prst="rect">
                <a:avLst/>
              </a:prstGeom>
              <a:noFill/>
            </p:spPr>
            <p:txBody>
              <a:bodyPr wrap="square" lIns="91407" tIns="45704" rIns="91407" bIns="45704" rtlCol="0">
                <a:spAutoFit/>
              </a:bodyPr>
              <a:lstStyle/>
              <a:p>
                <a:r>
                  <a:rPr lang="en-US" sz="2800" dirty="0">
                    <a:latin typeface="Arial" pitchFamily="34" charset="0"/>
                    <a:cs typeface="Arial" pitchFamily="34" charset="0"/>
                  </a:rPr>
                  <a:t>Understanding PCORI’s </a:t>
                </a:r>
              </a:p>
              <a:p>
                <a:r>
                  <a:rPr lang="en-US" sz="2800" dirty="0">
                    <a:latin typeface="Arial" pitchFamily="34" charset="0"/>
                    <a:cs typeface="Arial" pitchFamily="34" charset="0"/>
                  </a:rPr>
                  <a:t>Research Focus</a:t>
                </a:r>
              </a:p>
              <a:p>
                <a:endParaRPr lang="en-US" sz="1200" b="1" dirty="0">
                  <a:latin typeface="Arial" pitchFamily="34" charset="0"/>
                  <a:cs typeface="Arial" pitchFamily="34" charset="0"/>
                </a:endParaRPr>
              </a:p>
              <a:p>
                <a:endParaRPr lang="en-US" sz="2800" dirty="0">
                  <a:latin typeface="Arial" pitchFamily="34" charset="0"/>
                  <a:cs typeface="Arial" pitchFamily="34"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63405" y="4904509"/>
                <a:ext cx="1588380" cy="606154"/>
              </a:xfrm>
              <a:prstGeom prst="rect">
                <a:avLst/>
              </a:prstGeom>
              <a:noFill/>
              <a:ln w="9525">
                <a:noFill/>
                <a:miter lim="800000"/>
                <a:headEnd/>
                <a:tailEnd/>
              </a:ln>
              <a:effectLst/>
            </p:spPr>
          </p:pic>
          <p:sp>
            <p:nvSpPr>
              <p:cNvPr id="12" name="TextBox 11"/>
              <p:cNvSpPr txBox="1"/>
              <p:nvPr/>
            </p:nvSpPr>
            <p:spPr>
              <a:xfrm>
                <a:off x="2225906" y="6043618"/>
                <a:ext cx="3246899" cy="267497"/>
              </a:xfrm>
              <a:prstGeom prst="rect">
                <a:avLst/>
              </a:prstGeom>
              <a:noFill/>
            </p:spPr>
            <p:txBody>
              <a:bodyPr wrap="square" lIns="82029" tIns="41015" rIns="82029" bIns="41015" rtlCol="0">
                <a:spAutoFit/>
              </a:bodyPr>
              <a:lstStyle/>
              <a:p>
                <a:r>
                  <a:rPr lang="en-US" sz="1200" b="1" dirty="0">
                    <a:latin typeface="Arial" pitchFamily="34" charset="0"/>
                    <a:cs typeface="Arial" pitchFamily="34" charset="0"/>
                  </a:rPr>
                  <a:t>Avalere Health </a:t>
                </a:r>
                <a:r>
                  <a:rPr lang="en-US" sz="1200" dirty="0">
                    <a:latin typeface="Arial" pitchFamily="34" charset="0"/>
                    <a:cs typeface="Arial" pitchFamily="34" charset="0"/>
                  </a:rPr>
                  <a:t>| An Inovalon Company</a:t>
                </a:r>
              </a:p>
            </p:txBody>
          </p:sp>
        </p:grpSp>
      </p:grpSp>
    </p:spTree>
    <p:extLst>
      <p:ext uri="{BB962C8B-B14F-4D97-AF65-F5344CB8AC3E}">
        <p14:creationId xmlns:p14="http://schemas.microsoft.com/office/powerpoint/2010/main" val="414847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7AE09DC9-28F0-E94F-82B2-408BB091D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5762" y="2379181"/>
            <a:ext cx="3262177" cy="3230298"/>
          </a:xfrm>
          <a:prstGeom prst="rect">
            <a:avLst/>
          </a:prstGeom>
        </p:spPr>
      </p:pic>
      <p:sp>
        <p:nvSpPr>
          <p:cNvPr id="2" name="Title 1">
            <a:extLst>
              <a:ext uri="{FF2B5EF4-FFF2-40B4-BE49-F238E27FC236}">
                <a16:creationId xmlns:a16="http://schemas.microsoft.com/office/drawing/2014/main" id="{AD4BA421-220C-4866-B5E6-1DA81AEE55E2}"/>
              </a:ext>
            </a:extLst>
          </p:cNvPr>
          <p:cNvSpPr>
            <a:spLocks noGrp="1"/>
          </p:cNvSpPr>
          <p:nvPr>
            <p:ph type="title"/>
          </p:nvPr>
        </p:nvSpPr>
        <p:spPr/>
        <p:txBody>
          <a:bodyPr/>
          <a:lstStyle/>
          <a:p>
            <a:r>
              <a:rPr lang="en-US"/>
              <a:t>Since Its Inception, PCORI Has Awarded Over $2.7 Billion in Total Funding, With Most for Research-Related Awards</a:t>
            </a:r>
          </a:p>
        </p:txBody>
      </p:sp>
      <p:graphicFrame>
        <p:nvGraphicFramePr>
          <p:cNvPr id="7" name="Content Placeholder 6">
            <a:extLst>
              <a:ext uri="{FF2B5EF4-FFF2-40B4-BE49-F238E27FC236}">
                <a16:creationId xmlns:a16="http://schemas.microsoft.com/office/drawing/2014/main" id="{0B4BBBD4-4E17-441F-A50F-FD7E9170162A}"/>
              </a:ext>
            </a:extLst>
          </p:cNvPr>
          <p:cNvGraphicFramePr>
            <a:graphicFrameLocks noGrp="1"/>
          </p:cNvGraphicFramePr>
          <p:nvPr>
            <p:ph sz="quarter" idx="14"/>
            <p:extLst>
              <p:ext uri="{D42A27DB-BD31-4B8C-83A1-F6EECF244321}">
                <p14:modId xmlns:p14="http://schemas.microsoft.com/office/powerpoint/2010/main" val="3461838463"/>
              </p:ext>
            </p:extLst>
          </p:nvPr>
        </p:nvGraphicFramePr>
        <p:xfrm>
          <a:off x="-694382" y="1387865"/>
          <a:ext cx="6950459" cy="4560017"/>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7">
            <a:extLst>
              <a:ext uri="{FF2B5EF4-FFF2-40B4-BE49-F238E27FC236}">
                <a16:creationId xmlns:a16="http://schemas.microsoft.com/office/drawing/2014/main" id="{3D227866-2181-403F-A0CB-DC54A73F037A}"/>
              </a:ext>
            </a:extLst>
          </p:cNvPr>
          <p:cNvSpPr txBox="1">
            <a:spLocks/>
          </p:cNvSpPr>
          <p:nvPr/>
        </p:nvSpPr>
        <p:spPr>
          <a:xfrm>
            <a:off x="454605" y="6029146"/>
            <a:ext cx="5170715" cy="852806"/>
          </a:xfrm>
          <a:prstGeom prst="rect">
            <a:avLst/>
          </a:prstGeom>
        </p:spPr>
        <p:txBody>
          <a:bodyPr/>
          <a:lstStyle>
            <a:lvl1pPr marL="342780" indent="-342780"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9"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9" indent="-228519"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8"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8"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8"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7"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7" indent="-228519" algn="l" defTabSz="457039"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buAutoNum type="arabicPeriod"/>
            </a:pPr>
            <a:r>
              <a:rPr lang="en-US" sz="800" dirty="0">
                <a:solidFill>
                  <a:schemeClr val="accent6">
                    <a:lumMod val="50000"/>
                  </a:schemeClr>
                </a:solidFill>
                <a:latin typeface="Arial"/>
                <a:ea typeface="Arial"/>
                <a:cs typeface="Arial"/>
                <a:sym typeface="Arial"/>
              </a:rPr>
              <a:t>Analysis based on data derived from pcori.org and definitions provided by</a:t>
            </a:r>
            <a:r>
              <a:rPr lang="en-US" sz="800" dirty="0">
                <a:solidFill>
                  <a:schemeClr val="accent6">
                    <a:lumMod val="50000"/>
                  </a:schemeClr>
                </a:solidFill>
                <a:ea typeface="Arial"/>
                <a:cs typeface="Arial"/>
                <a:sym typeface="Arial"/>
              </a:rPr>
              <a:t> “</a:t>
            </a:r>
            <a:r>
              <a:rPr lang="en-US" sz="800" dirty="0">
                <a:solidFill>
                  <a:schemeClr val="accent6">
                    <a:lumMod val="50000"/>
                  </a:schemeClr>
                </a:solidFill>
                <a:ea typeface="Arial"/>
                <a:cs typeface="Arial"/>
                <a:sym typeface="Arial"/>
                <a:hlinkClick r:id="rId4"/>
              </a:rPr>
              <a:t>Research We Support</a:t>
            </a:r>
            <a:r>
              <a:rPr lang="en-US" sz="800" dirty="0">
                <a:solidFill>
                  <a:schemeClr val="accent6">
                    <a:lumMod val="50000"/>
                  </a:schemeClr>
                </a:solidFill>
                <a:ea typeface="Arial"/>
                <a:cs typeface="Arial"/>
                <a:sym typeface="Arial"/>
              </a:rPr>
              <a:t>.” Last updated July 2018. </a:t>
            </a:r>
          </a:p>
          <a:p>
            <a:pPr marL="228600" indent="-228600">
              <a:spcBef>
                <a:spcPts val="0"/>
              </a:spcBef>
              <a:buAutoNum type="arabicPeriod"/>
            </a:pPr>
            <a:r>
              <a:rPr lang="en-US" sz="800" dirty="0">
                <a:solidFill>
                  <a:schemeClr val="accent6">
                    <a:lumMod val="50000"/>
                  </a:schemeClr>
                </a:solidFill>
                <a:ea typeface="Arial"/>
                <a:cs typeface="Arial"/>
                <a:sym typeface="Arial"/>
              </a:rPr>
              <a:t>Research as categorized descriptions of funding priorities from </a:t>
            </a:r>
            <a:r>
              <a:rPr lang="en-US" sz="800" dirty="0">
                <a:solidFill>
                  <a:schemeClr val="accent6">
                    <a:lumMod val="50000"/>
                  </a:schemeClr>
                </a:solidFill>
                <a:ea typeface="Arial"/>
                <a:cs typeface="Arial"/>
                <a:sym typeface="Arial"/>
                <a:hlinkClick r:id="rId5"/>
              </a:rPr>
              <a:t>PCORI’s Annual Report, 2018</a:t>
            </a:r>
            <a:r>
              <a:rPr lang="en-US" sz="800" dirty="0">
                <a:solidFill>
                  <a:schemeClr val="accent6">
                    <a:lumMod val="50000"/>
                  </a:schemeClr>
                </a:solidFill>
                <a:ea typeface="Arial"/>
                <a:cs typeface="Arial"/>
                <a:sym typeface="Arial"/>
              </a:rPr>
              <a:t>.</a:t>
            </a:r>
          </a:p>
          <a:p>
            <a:pPr marL="228600" indent="-228600">
              <a:spcBef>
                <a:spcPts val="0"/>
              </a:spcBef>
              <a:buAutoNum type="arabicPeriod"/>
            </a:pPr>
            <a:endParaRPr lang="en-US" sz="800" dirty="0">
              <a:solidFill>
                <a:schemeClr val="accent6">
                  <a:lumMod val="50000"/>
                </a:schemeClr>
              </a:solidFill>
              <a:ea typeface="Arial"/>
              <a:cs typeface="Arial"/>
              <a:sym typeface="Arial"/>
            </a:endParaRPr>
          </a:p>
          <a:p>
            <a:pPr marL="0" indent="0">
              <a:spcBef>
                <a:spcPts val="0"/>
              </a:spcBef>
              <a:buNone/>
            </a:pPr>
            <a:r>
              <a:rPr lang="en-US" sz="800" dirty="0">
                <a:solidFill>
                  <a:schemeClr val="accent6">
                    <a:lumMod val="50000"/>
                  </a:schemeClr>
                </a:solidFill>
                <a:latin typeface="Arial"/>
                <a:ea typeface="Arial"/>
                <a:cs typeface="Arial"/>
                <a:sym typeface="Arial"/>
              </a:rPr>
              <a:t>PCORI: Patient-Centered Outcomes Research Institute, PCOR: Patient-Centered Outcomes Research; CER: Comparative Effectiveness Research </a:t>
            </a:r>
          </a:p>
        </p:txBody>
      </p:sp>
      <p:sp>
        <p:nvSpPr>
          <p:cNvPr id="6" name="Rectangle 5">
            <a:extLst>
              <a:ext uri="{FF2B5EF4-FFF2-40B4-BE49-F238E27FC236}">
                <a16:creationId xmlns:a16="http://schemas.microsoft.com/office/drawing/2014/main" id="{B97248C0-282F-4A6B-978E-73CAFAD442D1}"/>
              </a:ext>
            </a:extLst>
          </p:cNvPr>
          <p:cNvSpPr/>
          <p:nvPr/>
        </p:nvSpPr>
        <p:spPr>
          <a:xfrm>
            <a:off x="5107411" y="1256628"/>
            <a:ext cx="3616660" cy="3631763"/>
          </a:xfrm>
          <a:prstGeom prst="rect">
            <a:avLst/>
          </a:prstGeom>
        </p:spPr>
        <p:txBody>
          <a:bodyPr wrap="square">
            <a:spAutoFit/>
          </a:bodyPr>
          <a:lstStyle/>
          <a:p>
            <a:pPr fontAlgn="ctr">
              <a:spcAft>
                <a:spcPts val="600"/>
              </a:spcAft>
              <a:buClr>
                <a:schemeClr val="accent1"/>
              </a:buClr>
              <a:buSzPct val="150000"/>
              <a:tabLst>
                <a:tab pos="107950" algn="l"/>
              </a:tabLst>
            </a:pPr>
            <a:r>
              <a:rPr lang="en-US" sz="1400" b="1" dirty="0">
                <a:solidFill>
                  <a:schemeClr val="accent1"/>
                </a:solidFill>
              </a:rPr>
              <a:t>Comparative Effectiveness Research</a:t>
            </a:r>
          </a:p>
          <a:p>
            <a:pPr marL="173038" indent="-173038" fontAlgn="ctr">
              <a:spcAft>
                <a:spcPts val="600"/>
              </a:spcAft>
              <a:buClr>
                <a:schemeClr val="accent1"/>
              </a:buClr>
              <a:buSzPct val="150000"/>
              <a:buFont typeface="Arial" panose="020B0604020202020204" pitchFamily="34" charset="0"/>
              <a:buChar char="•"/>
              <a:tabLst>
                <a:tab pos="107950" algn="l"/>
              </a:tabLst>
            </a:pPr>
            <a:r>
              <a:rPr lang="en-US" sz="1100" dirty="0">
                <a:solidFill>
                  <a:schemeClr val="accent6">
                    <a:lumMod val="50000"/>
                  </a:schemeClr>
                </a:solidFill>
              </a:rPr>
              <a:t>Strategies for prevention, screening diagnosis and treatment, methods to improve delivery of care, interventions to eliminate disparities, and health communication techniques</a:t>
            </a:r>
          </a:p>
          <a:p>
            <a:pPr fontAlgn="ctr">
              <a:spcAft>
                <a:spcPts val="600"/>
              </a:spcAft>
              <a:buClr>
                <a:schemeClr val="accent1">
                  <a:lumMod val="75000"/>
                </a:schemeClr>
              </a:buClr>
              <a:buSzPct val="150000"/>
              <a:tabLst>
                <a:tab pos="107950" algn="l"/>
              </a:tabLst>
            </a:pPr>
            <a:r>
              <a:rPr lang="en-US" sz="1400" b="1" dirty="0">
                <a:solidFill>
                  <a:schemeClr val="accent2"/>
                </a:solidFill>
              </a:rPr>
              <a:t>Methodology</a:t>
            </a:r>
          </a:p>
          <a:p>
            <a:pPr marL="173038" indent="-173038" fontAlgn="ctr">
              <a:spcAft>
                <a:spcPts val="600"/>
              </a:spcAft>
              <a:buClr>
                <a:schemeClr val="accent2"/>
              </a:buClr>
              <a:buSzPct val="150000"/>
              <a:buFont typeface="Arial" panose="020B0604020202020204" pitchFamily="34" charset="0"/>
              <a:buChar char="•"/>
              <a:tabLst>
                <a:tab pos="107950" algn="l"/>
              </a:tabLst>
            </a:pPr>
            <a:r>
              <a:rPr lang="en-US" sz="1100" dirty="0">
                <a:solidFill>
                  <a:schemeClr val="accent6">
                    <a:lumMod val="50000"/>
                  </a:schemeClr>
                </a:solidFill>
              </a:rPr>
              <a:t>Research on methods for improving data sources and analytic methods used in PCOR, general and design-specific analytical methods, and issues related to human subject protections</a:t>
            </a:r>
          </a:p>
          <a:p>
            <a:pPr fontAlgn="ctr">
              <a:spcAft>
                <a:spcPts val="600"/>
              </a:spcAft>
              <a:buClr>
                <a:schemeClr val="accent4"/>
              </a:buClr>
              <a:buSzPct val="150000"/>
              <a:tabLst>
                <a:tab pos="107950" algn="l"/>
              </a:tabLst>
            </a:pPr>
            <a:r>
              <a:rPr lang="en-US" sz="1200" b="1" dirty="0">
                <a:solidFill>
                  <a:schemeClr val="accent3"/>
                </a:solidFill>
              </a:rPr>
              <a:t>Infrastructure</a:t>
            </a:r>
          </a:p>
          <a:p>
            <a:pPr marL="173038" indent="-173038" fontAlgn="ctr">
              <a:spcAft>
                <a:spcPts val="600"/>
              </a:spcAft>
              <a:buClr>
                <a:schemeClr val="accent3"/>
              </a:buClr>
              <a:buSzPct val="150000"/>
              <a:buFont typeface="Arial" panose="020B0604020202020204" pitchFamily="34" charset="0"/>
              <a:buChar char="•"/>
              <a:tabLst>
                <a:tab pos="107950" algn="l"/>
              </a:tabLst>
            </a:pPr>
            <a:r>
              <a:rPr lang="en-US" sz="1100" dirty="0">
                <a:solidFill>
                  <a:schemeClr val="accent6">
                    <a:lumMod val="50000"/>
                  </a:schemeClr>
                </a:solidFill>
              </a:rPr>
              <a:t>Infrastructure-building, including the development of a PCORI’s national clinical data network (PCORnet)</a:t>
            </a:r>
          </a:p>
          <a:p>
            <a:pPr fontAlgn="ctr">
              <a:spcAft>
                <a:spcPts val="600"/>
              </a:spcAft>
              <a:buClr>
                <a:schemeClr val="accent4"/>
              </a:buClr>
              <a:buSzPct val="150000"/>
              <a:tabLst>
                <a:tab pos="107950" algn="l"/>
              </a:tabLst>
            </a:pPr>
            <a:r>
              <a:rPr lang="en-US" sz="1400" b="1" dirty="0">
                <a:solidFill>
                  <a:schemeClr val="accent4"/>
                </a:solidFill>
              </a:rPr>
              <a:t>Engagement Awards</a:t>
            </a:r>
          </a:p>
          <a:p>
            <a:pPr marL="173038" indent="-173038" fontAlgn="ctr">
              <a:spcAft>
                <a:spcPts val="600"/>
              </a:spcAft>
              <a:buClr>
                <a:schemeClr val="accent4"/>
              </a:buClr>
              <a:buSzPct val="150000"/>
              <a:buFont typeface="Arial" panose="020B0604020202020204" pitchFamily="34" charset="0"/>
              <a:buChar char="•"/>
              <a:tabLst>
                <a:tab pos="107950" algn="l"/>
              </a:tabLst>
            </a:pPr>
            <a:r>
              <a:rPr lang="en-US" sz="1100" dirty="0">
                <a:solidFill>
                  <a:schemeClr val="accent6">
                    <a:lumMod val="50000"/>
                  </a:schemeClr>
                </a:solidFill>
              </a:rPr>
              <a:t>Capacity building, and dissemination initiatives, evidence updates, and meetings/conferences for stakeholders</a:t>
            </a:r>
          </a:p>
        </p:txBody>
      </p:sp>
      <p:sp>
        <p:nvSpPr>
          <p:cNvPr id="12" name="TextBox 11">
            <a:extLst>
              <a:ext uri="{FF2B5EF4-FFF2-40B4-BE49-F238E27FC236}">
                <a16:creationId xmlns:a16="http://schemas.microsoft.com/office/drawing/2014/main" id="{80E43AEE-BC86-4DD4-87DB-0B21329A1889}"/>
              </a:ext>
            </a:extLst>
          </p:cNvPr>
          <p:cNvSpPr txBox="1"/>
          <p:nvPr/>
        </p:nvSpPr>
        <p:spPr>
          <a:xfrm>
            <a:off x="457198" y="1217938"/>
            <a:ext cx="4343401" cy="523220"/>
          </a:xfrm>
          <a:prstGeom prst="rect">
            <a:avLst/>
          </a:prstGeom>
          <a:noFill/>
        </p:spPr>
        <p:txBody>
          <a:bodyPr wrap="square">
            <a:spAutoFit/>
          </a:bodyPr>
          <a:lstStyle/>
          <a:p>
            <a:pPr rtl="0">
              <a:defRPr sz="1600" b="0" i="0" u="none" strike="noStrike" kern="1200" spc="0" baseline="0">
                <a:solidFill>
                  <a:srgbClr val="000000">
                    <a:lumMod val="65000"/>
                    <a:lumOff val="35000"/>
                  </a:srgbClr>
                </a:solidFill>
                <a:latin typeface="+mn-lt"/>
                <a:ea typeface="+mn-ea"/>
                <a:cs typeface="+mn-cs"/>
              </a:defRPr>
            </a:pPr>
            <a:r>
              <a:rPr lang="en-US" sz="1400" b="1" baseline="0" dirty="0">
                <a:solidFill>
                  <a:schemeClr val="accent2"/>
                </a:solidFill>
              </a:rPr>
              <a:t>PCORI Funding </a:t>
            </a:r>
            <a:r>
              <a:rPr lang="en-US" sz="1400" b="1" i="0" u="none" strike="noStrike" baseline="0" dirty="0">
                <a:solidFill>
                  <a:schemeClr val="accent2"/>
                </a:solidFill>
                <a:effectLst/>
              </a:rPr>
              <a:t>Since Inception</a:t>
            </a:r>
          </a:p>
          <a:p>
            <a:pPr rtl="0">
              <a:defRPr sz="1600" b="0" i="0" u="none" strike="noStrike" kern="1200" spc="0" baseline="0">
                <a:solidFill>
                  <a:srgbClr val="000000">
                    <a:lumMod val="65000"/>
                    <a:lumOff val="35000"/>
                  </a:srgbClr>
                </a:solidFill>
                <a:latin typeface="+mn-lt"/>
                <a:ea typeface="+mn-ea"/>
                <a:cs typeface="+mn-cs"/>
              </a:defRPr>
            </a:pPr>
            <a:r>
              <a:rPr lang="en-US" sz="1400" b="1" i="0" u="none" strike="noStrike" baseline="0" dirty="0">
                <a:solidFill>
                  <a:schemeClr val="accent2"/>
                </a:solidFill>
                <a:effectLst/>
              </a:rPr>
              <a:t>(April 2009-September 2020)</a:t>
            </a:r>
            <a:r>
              <a:rPr lang="en-US" sz="1400" b="1" i="0" u="none" strike="noStrike" baseline="30000" dirty="0">
                <a:solidFill>
                  <a:schemeClr val="accent2"/>
                </a:solidFill>
                <a:effectLst/>
              </a:rPr>
              <a:t>1, 2</a:t>
            </a:r>
            <a:endParaRPr lang="en-US" sz="1400" b="1" baseline="30000" dirty="0">
              <a:solidFill>
                <a:schemeClr val="accent2"/>
              </a:solidFill>
            </a:endParaRPr>
          </a:p>
        </p:txBody>
      </p:sp>
      <p:cxnSp>
        <p:nvCxnSpPr>
          <p:cNvPr id="4" name="Straight Connector 3">
            <a:extLst>
              <a:ext uri="{FF2B5EF4-FFF2-40B4-BE49-F238E27FC236}">
                <a16:creationId xmlns:a16="http://schemas.microsoft.com/office/drawing/2014/main" id="{E1803016-FA99-F043-B424-22D81BF09090}"/>
              </a:ext>
            </a:extLst>
          </p:cNvPr>
          <p:cNvCxnSpPr/>
          <p:nvPr/>
        </p:nvCxnSpPr>
        <p:spPr>
          <a:xfrm>
            <a:off x="4844143" y="1355207"/>
            <a:ext cx="0" cy="4447486"/>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3CE83DE5-7882-6C42-9960-EE1B369602D4}"/>
              </a:ext>
            </a:extLst>
          </p:cNvPr>
          <p:cNvGrpSpPr/>
          <p:nvPr/>
        </p:nvGrpSpPr>
        <p:grpSpPr>
          <a:xfrm>
            <a:off x="454605" y="5355417"/>
            <a:ext cx="4443656" cy="479934"/>
            <a:chOff x="454605" y="5239272"/>
            <a:chExt cx="4443656" cy="479934"/>
          </a:xfrm>
        </p:grpSpPr>
        <p:grpSp>
          <p:nvGrpSpPr>
            <p:cNvPr id="16" name="Group 15">
              <a:extLst>
                <a:ext uri="{FF2B5EF4-FFF2-40B4-BE49-F238E27FC236}">
                  <a16:creationId xmlns:a16="http://schemas.microsoft.com/office/drawing/2014/main" id="{D43E1F83-55A9-DE42-BA79-309A6D31873D}"/>
                </a:ext>
              </a:extLst>
            </p:cNvPr>
            <p:cNvGrpSpPr/>
            <p:nvPr/>
          </p:nvGrpSpPr>
          <p:grpSpPr>
            <a:xfrm>
              <a:off x="454605" y="5239272"/>
              <a:ext cx="4126272" cy="479934"/>
              <a:chOff x="4394658" y="5310329"/>
              <a:chExt cx="4126272" cy="479934"/>
            </a:xfrm>
          </p:grpSpPr>
          <p:sp>
            <p:nvSpPr>
              <p:cNvPr id="27" name="Rectangle 26">
                <a:extLst>
                  <a:ext uri="{FF2B5EF4-FFF2-40B4-BE49-F238E27FC236}">
                    <a16:creationId xmlns:a16="http://schemas.microsoft.com/office/drawing/2014/main" id="{F5D62BB2-6A30-4040-9CC9-5CDE5F51737F}"/>
                  </a:ext>
                </a:extLst>
              </p:cNvPr>
              <p:cNvSpPr/>
              <p:nvPr/>
            </p:nvSpPr>
            <p:spPr>
              <a:xfrm>
                <a:off x="4394658" y="5391593"/>
                <a:ext cx="4126272" cy="398670"/>
              </a:xfrm>
              <a:prstGeom prst="rect">
                <a:avLst/>
              </a:prstGeom>
              <a:solidFill>
                <a:srgbClr val="EDF1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8" name="Triangle 27">
                <a:extLst>
                  <a:ext uri="{FF2B5EF4-FFF2-40B4-BE49-F238E27FC236}">
                    <a16:creationId xmlns:a16="http://schemas.microsoft.com/office/drawing/2014/main" id="{9B1A36B5-10D2-ED4E-885C-7655FFF1FEA5}"/>
                  </a:ext>
                </a:extLst>
              </p:cNvPr>
              <p:cNvSpPr/>
              <p:nvPr/>
            </p:nvSpPr>
            <p:spPr>
              <a:xfrm>
                <a:off x="4517703" y="5310329"/>
                <a:ext cx="166463" cy="91951"/>
              </a:xfrm>
              <a:prstGeom prs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sp>
          <p:nvSpPr>
            <p:cNvPr id="17" name="TextBox 16">
              <a:extLst>
                <a:ext uri="{FF2B5EF4-FFF2-40B4-BE49-F238E27FC236}">
                  <a16:creationId xmlns:a16="http://schemas.microsoft.com/office/drawing/2014/main" id="{D5C1EF0E-076F-084C-9E04-6645DDF3EF80}"/>
                </a:ext>
              </a:extLst>
            </p:cNvPr>
            <p:cNvSpPr txBox="1"/>
            <p:nvPr/>
          </p:nvSpPr>
          <p:spPr>
            <a:xfrm>
              <a:off x="638232" y="5386438"/>
              <a:ext cx="624512" cy="252136"/>
            </a:xfrm>
            <a:prstGeom prst="rect">
              <a:avLst/>
            </a:prstGeom>
            <a:noFill/>
          </p:spPr>
          <p:txBody>
            <a:bodyPr wrap="square" lIns="82058" tIns="41029" rIns="82058" bIns="41029" rtlCol="0" anchor="ctr">
              <a:spAutoFit/>
            </a:bodyPr>
            <a:lstStyle/>
            <a:p>
              <a:r>
                <a:rPr lang="en-US" sz="1050" b="1" dirty="0">
                  <a:solidFill>
                    <a:schemeClr val="accent2"/>
                  </a:solidFill>
                  <a:cs typeface="55 Helvetica Roman"/>
                </a:rPr>
                <a:t>CER</a:t>
              </a:r>
              <a:endParaRPr lang="en-US" sz="1050" b="1" dirty="0">
                <a:solidFill>
                  <a:schemeClr val="accent2"/>
                </a:solidFill>
                <a:cs typeface="65 Helvetica Medium"/>
              </a:endParaRPr>
            </a:p>
          </p:txBody>
        </p:sp>
        <p:sp>
          <p:nvSpPr>
            <p:cNvPr id="18" name="TextBox 17">
              <a:extLst>
                <a:ext uri="{FF2B5EF4-FFF2-40B4-BE49-F238E27FC236}">
                  <a16:creationId xmlns:a16="http://schemas.microsoft.com/office/drawing/2014/main" id="{F372F9A8-2AF2-294A-A4F7-729092696C68}"/>
                </a:ext>
              </a:extLst>
            </p:cNvPr>
            <p:cNvSpPr txBox="1"/>
            <p:nvPr/>
          </p:nvSpPr>
          <p:spPr>
            <a:xfrm>
              <a:off x="1231257" y="5386438"/>
              <a:ext cx="1337191" cy="252136"/>
            </a:xfrm>
            <a:prstGeom prst="rect">
              <a:avLst/>
            </a:prstGeom>
            <a:noFill/>
          </p:spPr>
          <p:txBody>
            <a:bodyPr wrap="square" lIns="82058" tIns="41029" rIns="82058" bIns="41029" rtlCol="0" anchor="ctr">
              <a:spAutoFit/>
            </a:bodyPr>
            <a:lstStyle/>
            <a:p>
              <a:r>
                <a:rPr lang="en-US" sz="1050" b="1" dirty="0">
                  <a:solidFill>
                    <a:schemeClr val="accent2"/>
                  </a:solidFill>
                  <a:cs typeface="55 Helvetica Roman"/>
                </a:rPr>
                <a:t>Methodology</a:t>
              </a:r>
              <a:endParaRPr lang="en-US" sz="1050" b="1" dirty="0">
                <a:solidFill>
                  <a:schemeClr val="accent2"/>
                </a:solidFill>
                <a:cs typeface="65 Helvetica Medium"/>
              </a:endParaRPr>
            </a:p>
          </p:txBody>
        </p:sp>
        <p:sp>
          <p:nvSpPr>
            <p:cNvPr id="19" name="TextBox 18">
              <a:extLst>
                <a:ext uri="{FF2B5EF4-FFF2-40B4-BE49-F238E27FC236}">
                  <a16:creationId xmlns:a16="http://schemas.microsoft.com/office/drawing/2014/main" id="{A76B89B5-58B4-814D-9E08-3ABFB3CB110D}"/>
                </a:ext>
              </a:extLst>
            </p:cNvPr>
            <p:cNvSpPr txBox="1"/>
            <p:nvPr/>
          </p:nvSpPr>
          <p:spPr>
            <a:xfrm>
              <a:off x="2374704" y="5386458"/>
              <a:ext cx="1337191" cy="252128"/>
            </a:xfrm>
            <a:prstGeom prst="rect">
              <a:avLst/>
            </a:prstGeom>
            <a:noFill/>
          </p:spPr>
          <p:txBody>
            <a:bodyPr wrap="square" lIns="82048" tIns="41025" rIns="82048" bIns="41025" rtlCol="0" anchor="ctr">
              <a:spAutoFit/>
            </a:bodyPr>
            <a:lstStyle/>
            <a:p>
              <a:r>
                <a:rPr lang="en-US" sz="1050" b="1" dirty="0">
                  <a:solidFill>
                    <a:schemeClr val="accent2"/>
                  </a:solidFill>
                  <a:cs typeface="55 Helvetica Roman"/>
                </a:rPr>
                <a:t>Infrastructure</a:t>
              </a:r>
              <a:endParaRPr lang="en-US" sz="1050" b="1" dirty="0">
                <a:solidFill>
                  <a:schemeClr val="accent2"/>
                </a:solidFill>
                <a:cs typeface="65 Helvetica Medium"/>
              </a:endParaRPr>
            </a:p>
          </p:txBody>
        </p:sp>
        <p:sp>
          <p:nvSpPr>
            <p:cNvPr id="20" name="TextBox 19">
              <a:extLst>
                <a:ext uri="{FF2B5EF4-FFF2-40B4-BE49-F238E27FC236}">
                  <a16:creationId xmlns:a16="http://schemas.microsoft.com/office/drawing/2014/main" id="{4F2A9382-B8BB-EF42-BE98-B03368E73845}"/>
                </a:ext>
              </a:extLst>
            </p:cNvPr>
            <p:cNvSpPr txBox="1"/>
            <p:nvPr/>
          </p:nvSpPr>
          <p:spPr>
            <a:xfrm>
              <a:off x="3561070" y="5386458"/>
              <a:ext cx="1337191" cy="252128"/>
            </a:xfrm>
            <a:prstGeom prst="rect">
              <a:avLst/>
            </a:prstGeom>
            <a:noFill/>
          </p:spPr>
          <p:txBody>
            <a:bodyPr wrap="square" lIns="82048" tIns="41025" rIns="82048" bIns="41025" rtlCol="0" anchor="ctr">
              <a:spAutoFit/>
            </a:bodyPr>
            <a:lstStyle/>
            <a:p>
              <a:r>
                <a:rPr lang="en-US" sz="1050" b="1" dirty="0">
                  <a:solidFill>
                    <a:schemeClr val="accent2"/>
                  </a:solidFill>
                  <a:cs typeface="55 Helvetica Roman"/>
                </a:rPr>
                <a:t>Engagement</a:t>
              </a:r>
              <a:endParaRPr lang="en-US" sz="1050" b="1" dirty="0">
                <a:solidFill>
                  <a:schemeClr val="accent2"/>
                </a:solidFill>
                <a:cs typeface="65 Helvetica Medium"/>
              </a:endParaRPr>
            </a:p>
          </p:txBody>
        </p:sp>
        <p:sp>
          <p:nvSpPr>
            <p:cNvPr id="21" name="Oval 20">
              <a:extLst>
                <a:ext uri="{FF2B5EF4-FFF2-40B4-BE49-F238E27FC236}">
                  <a16:creationId xmlns:a16="http://schemas.microsoft.com/office/drawing/2014/main" id="{5B20C8DD-F17D-3842-BE83-F5B20049CC48}"/>
                </a:ext>
              </a:extLst>
            </p:cNvPr>
            <p:cNvSpPr/>
            <p:nvPr/>
          </p:nvSpPr>
          <p:spPr>
            <a:xfrm>
              <a:off x="550547" y="5449800"/>
              <a:ext cx="132835" cy="128929"/>
            </a:xfrm>
            <a:prstGeom prst="ellipse">
              <a:avLst/>
            </a:prstGeom>
            <a:solidFill>
              <a:srgbClr val="00A9F6"/>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400" dirty="0"/>
            </a:p>
          </p:txBody>
        </p:sp>
        <p:sp>
          <p:nvSpPr>
            <p:cNvPr id="22" name="Oval 21">
              <a:extLst>
                <a:ext uri="{FF2B5EF4-FFF2-40B4-BE49-F238E27FC236}">
                  <a16:creationId xmlns:a16="http://schemas.microsoft.com/office/drawing/2014/main" id="{2EF9780A-1A5F-C64F-AB23-96A087BF3361}"/>
                </a:ext>
              </a:extLst>
            </p:cNvPr>
            <p:cNvSpPr/>
            <p:nvPr/>
          </p:nvSpPr>
          <p:spPr>
            <a:xfrm>
              <a:off x="1136427" y="5449800"/>
              <a:ext cx="132835" cy="128929"/>
            </a:xfrm>
            <a:prstGeom prst="ellipse">
              <a:avLst/>
            </a:prstGeom>
            <a:solidFill>
              <a:srgbClr val="073857"/>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400"/>
            </a:p>
          </p:txBody>
        </p:sp>
        <p:sp>
          <p:nvSpPr>
            <p:cNvPr id="23" name="Oval 22">
              <a:extLst>
                <a:ext uri="{FF2B5EF4-FFF2-40B4-BE49-F238E27FC236}">
                  <a16:creationId xmlns:a16="http://schemas.microsoft.com/office/drawing/2014/main" id="{58C75512-72B2-D143-9CEF-F13A305DCA2A}"/>
                </a:ext>
              </a:extLst>
            </p:cNvPr>
            <p:cNvSpPr/>
            <p:nvPr/>
          </p:nvSpPr>
          <p:spPr>
            <a:xfrm>
              <a:off x="2272731" y="5449800"/>
              <a:ext cx="132835" cy="128929"/>
            </a:xfrm>
            <a:prstGeom prst="ellipse">
              <a:avLst/>
            </a:prstGeom>
            <a:solidFill>
              <a:srgbClr val="74C800"/>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400"/>
            </a:p>
          </p:txBody>
        </p:sp>
        <p:sp>
          <p:nvSpPr>
            <p:cNvPr id="24" name="Oval 23">
              <a:extLst>
                <a:ext uri="{FF2B5EF4-FFF2-40B4-BE49-F238E27FC236}">
                  <a16:creationId xmlns:a16="http://schemas.microsoft.com/office/drawing/2014/main" id="{F5087487-5024-E142-A603-CB5F82AC47D7}"/>
                </a:ext>
              </a:extLst>
            </p:cNvPr>
            <p:cNvSpPr/>
            <p:nvPr/>
          </p:nvSpPr>
          <p:spPr>
            <a:xfrm>
              <a:off x="3457725" y="5449800"/>
              <a:ext cx="132835" cy="12892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400"/>
            </a:p>
          </p:txBody>
        </p:sp>
      </p:grpSp>
      <p:sp>
        <p:nvSpPr>
          <p:cNvPr id="30" name="Slide Number Placeholder 21">
            <a:extLst>
              <a:ext uri="{FF2B5EF4-FFF2-40B4-BE49-F238E27FC236}">
                <a16:creationId xmlns:a16="http://schemas.microsoft.com/office/drawing/2014/main" id="{9DEE3FF6-60BC-0E4D-8521-9A20BCCB975D}"/>
              </a:ext>
            </a:extLst>
          </p:cNvPr>
          <p:cNvSpPr txBox="1">
            <a:spLocks/>
          </p:cNvSpPr>
          <p:nvPr/>
        </p:nvSpPr>
        <p:spPr>
          <a:xfrm>
            <a:off x="8266545" y="6243012"/>
            <a:ext cx="531091" cy="365125"/>
          </a:xfrm>
          <a:prstGeom prst="rect">
            <a:avLst/>
          </a:prstGeom>
        </p:spPr>
        <p:txBody>
          <a:bodyPr/>
          <a:ls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9"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9"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a:lstStyle>
          <a:p>
            <a:fld id="{1046E0F0-A629-AF47-82DD-3B28C859BC11}" type="slidenum">
              <a:rPr lang="en-US" sz="1300" smtClean="0">
                <a:solidFill>
                  <a:prstClr val="white">
                    <a:lumMod val="50000"/>
                  </a:prstClr>
                </a:solidFill>
                <a:latin typeface="Arial" pitchFamily="34" charset="0"/>
                <a:cs typeface="Arial" pitchFamily="34" charset="0"/>
              </a:rPr>
              <a:pPr/>
              <a:t>2</a:t>
            </a:fld>
            <a:endParaRPr lang="en-US" sz="1300" dirty="0">
              <a:solidFill>
                <a:prstClr val="white">
                  <a:lumMod val="50000"/>
                </a:prstClr>
              </a:solidFill>
              <a:latin typeface="Arial" pitchFamily="34" charset="0"/>
              <a:cs typeface="Arial" pitchFamily="34" charset="0"/>
            </a:endParaRPr>
          </a:p>
        </p:txBody>
      </p:sp>
    </p:spTree>
    <p:extLst>
      <p:ext uri="{BB962C8B-B14F-4D97-AF65-F5344CB8AC3E}">
        <p14:creationId xmlns:p14="http://schemas.microsoft.com/office/powerpoint/2010/main" val="1692352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0"/>
          </p:nvPr>
        </p:nvSpPr>
        <p:spPr/>
        <p:txBody>
          <a:bodyPr/>
          <a:lstStyle/>
          <a:p>
            <a:fld id="{1046E0F0-A629-AF47-82DD-3B28C859BC11}" type="slidenum">
              <a:rPr lang="en-US" smtClean="0">
                <a:solidFill>
                  <a:prstClr val="white">
                    <a:lumMod val="50000"/>
                  </a:prstClr>
                </a:solidFill>
                <a:latin typeface="Arial" pitchFamily="34" charset="0"/>
                <a:cs typeface="Arial" pitchFamily="34" charset="0"/>
              </a:rPr>
              <a:pPr/>
              <a:t>3</a:t>
            </a:fld>
            <a:endParaRPr lang="en-US" dirty="0">
              <a:solidFill>
                <a:prstClr val="white">
                  <a:lumMod val="50000"/>
                </a:prstClr>
              </a:solidFill>
              <a:latin typeface="Arial" pitchFamily="34" charset="0"/>
              <a:cs typeface="Arial" pitchFamily="34" charset="0"/>
            </a:endParaRPr>
          </a:p>
        </p:txBody>
      </p:sp>
      <p:sp>
        <p:nvSpPr>
          <p:cNvPr id="10" name="Content Placeholder 4"/>
          <p:cNvSpPr>
            <a:spLocks noGrp="1"/>
          </p:cNvSpPr>
          <p:nvPr>
            <p:ph sz="quarter" idx="14"/>
          </p:nvPr>
        </p:nvSpPr>
        <p:spPr>
          <a:xfrm>
            <a:off x="476662" y="961054"/>
            <a:ext cx="8055428" cy="2820544"/>
          </a:xfrm>
        </p:spPr>
        <p:txBody>
          <a:bodyPr/>
          <a:lstStyle/>
          <a:p>
            <a:pPr marL="0" indent="0">
              <a:buNone/>
            </a:pPr>
            <a:r>
              <a:rPr lang="en-US" sz="1300" kern="1200" dirty="0">
                <a:solidFill>
                  <a:schemeClr val="accent6">
                    <a:lumMod val="50000"/>
                  </a:schemeClr>
                </a:solidFill>
                <a:latin typeface="+mn-lt"/>
                <a:cs typeface="+mn-cs"/>
              </a:rPr>
              <a:t>Of the $1.12 billion PCORI has awarded through broad funding, 87% has been allocated to CER while 13% has funded PCOR methods research. Approximately 31% of broad funding to date has been allocated to the </a:t>
            </a:r>
            <a:r>
              <a:rPr lang="en-US" sz="1300" i="1" kern="1200" dirty="0">
                <a:solidFill>
                  <a:schemeClr val="accent6">
                    <a:lumMod val="50000"/>
                  </a:schemeClr>
                </a:solidFill>
                <a:latin typeface="+mn-lt"/>
                <a:cs typeface="+mn-cs"/>
              </a:rPr>
              <a:t>Assessment of Prevention, Diagnosis, and Treatment Options </a:t>
            </a:r>
            <a:r>
              <a:rPr lang="en-US" sz="1300" kern="1200" dirty="0">
                <a:solidFill>
                  <a:schemeClr val="accent6">
                    <a:lumMod val="50000"/>
                  </a:schemeClr>
                </a:solidFill>
                <a:latin typeface="+mn-lt"/>
                <a:cs typeface="+mn-cs"/>
              </a:rPr>
              <a:t>priority</a:t>
            </a:r>
            <a:r>
              <a:rPr lang="en-US" sz="1300" i="1" kern="1200" dirty="0">
                <a:solidFill>
                  <a:schemeClr val="accent6">
                    <a:lumMod val="50000"/>
                  </a:schemeClr>
                </a:solidFill>
                <a:latin typeface="+mn-lt"/>
                <a:cs typeface="+mn-cs"/>
              </a:rPr>
              <a:t>, </a:t>
            </a:r>
            <a:r>
              <a:rPr lang="en-US" sz="1300" kern="1200" dirty="0">
                <a:solidFill>
                  <a:schemeClr val="accent6">
                    <a:lumMod val="50000"/>
                  </a:schemeClr>
                </a:solidFill>
                <a:latin typeface="+mn-lt"/>
                <a:cs typeface="+mn-cs"/>
              </a:rPr>
              <a:t>which traditionally focuses on medical interventions. </a:t>
            </a:r>
            <a:endParaRPr lang="en-US" sz="1300" kern="1200" baseline="30000" dirty="0">
              <a:solidFill>
                <a:schemeClr val="accent6">
                  <a:lumMod val="50000"/>
                </a:schemeClr>
              </a:solidFill>
              <a:latin typeface="+mn-lt"/>
              <a:cs typeface="+mn-cs"/>
            </a:endParaRPr>
          </a:p>
          <a:p>
            <a:pPr marL="0" indent="0">
              <a:spcBef>
                <a:spcPts val="900"/>
              </a:spcBef>
              <a:spcAft>
                <a:spcPts val="0"/>
              </a:spcAft>
              <a:buSzPts val="1800"/>
              <a:buNone/>
            </a:pPr>
            <a:r>
              <a:rPr lang="en-US" sz="1400" b="1" dirty="0">
                <a:solidFill>
                  <a:schemeClr val="accent2"/>
                </a:solidFill>
              </a:rPr>
              <a:t>PCORI’s Broad Funding of Research Projects Fall into 1 of 5 Categories:</a:t>
            </a:r>
          </a:p>
          <a:p>
            <a:pPr marL="173038" indent="-173038">
              <a:spcBef>
                <a:spcPts val="900"/>
              </a:spcBef>
              <a:spcAft>
                <a:spcPts val="0"/>
              </a:spcAft>
            </a:pPr>
            <a:r>
              <a:rPr lang="en-US" sz="1200" dirty="0">
                <a:solidFill>
                  <a:schemeClr val="accent6">
                    <a:lumMod val="50000"/>
                  </a:schemeClr>
                </a:solidFill>
              </a:rPr>
              <a:t>Assessment of Prevention, Diagnosis, and Treatment Options (31%)</a:t>
            </a:r>
          </a:p>
          <a:p>
            <a:pPr marL="173038" indent="-173038">
              <a:spcBef>
                <a:spcPts val="900"/>
              </a:spcBef>
              <a:spcAft>
                <a:spcPts val="0"/>
              </a:spcAft>
            </a:pPr>
            <a:r>
              <a:rPr lang="en-US" sz="1200" dirty="0">
                <a:solidFill>
                  <a:schemeClr val="accent6">
                    <a:lumMod val="50000"/>
                  </a:schemeClr>
                </a:solidFill>
              </a:rPr>
              <a:t>Improving Healthcare Systems (28%)</a:t>
            </a:r>
          </a:p>
          <a:p>
            <a:pPr marL="173038" indent="-173038">
              <a:spcBef>
                <a:spcPts val="900"/>
              </a:spcBef>
              <a:spcAft>
                <a:spcPts val="0"/>
              </a:spcAft>
            </a:pPr>
            <a:r>
              <a:rPr lang="en-US" sz="1200" dirty="0">
                <a:solidFill>
                  <a:schemeClr val="accent6">
                    <a:lumMod val="50000"/>
                  </a:schemeClr>
                </a:solidFill>
              </a:rPr>
              <a:t>Addressing Disparities (17%)</a:t>
            </a:r>
          </a:p>
          <a:p>
            <a:pPr marL="173038" indent="-173038">
              <a:spcBef>
                <a:spcPts val="900"/>
              </a:spcBef>
              <a:spcAft>
                <a:spcPts val="0"/>
              </a:spcAft>
            </a:pPr>
            <a:r>
              <a:rPr lang="en-US" sz="1200" dirty="0">
                <a:solidFill>
                  <a:schemeClr val="accent6">
                    <a:lumMod val="50000"/>
                  </a:schemeClr>
                </a:solidFill>
              </a:rPr>
              <a:t>Communication and Dissemination Research (11%) </a:t>
            </a:r>
          </a:p>
          <a:p>
            <a:pPr marL="173038" indent="-173038">
              <a:spcBef>
                <a:spcPts val="900"/>
              </a:spcBef>
              <a:spcAft>
                <a:spcPts val="0"/>
              </a:spcAft>
            </a:pPr>
            <a:r>
              <a:rPr lang="en-US" sz="1200" dirty="0">
                <a:solidFill>
                  <a:schemeClr val="accent6">
                    <a:lumMod val="50000"/>
                  </a:schemeClr>
                </a:solidFill>
              </a:rPr>
              <a:t>Accelerating PCOR and Methodological Research (13%)</a:t>
            </a:r>
          </a:p>
          <a:p>
            <a:pPr lvl="1">
              <a:spcBef>
                <a:spcPts val="900"/>
              </a:spcBef>
              <a:spcAft>
                <a:spcPts val="0"/>
              </a:spcAft>
              <a:buSzPts val="1800"/>
            </a:pPr>
            <a:endParaRPr lang="en-US" sz="1200" dirty="0"/>
          </a:p>
          <a:p>
            <a:pPr lvl="1">
              <a:spcBef>
                <a:spcPts val="900"/>
              </a:spcBef>
              <a:spcAft>
                <a:spcPts val="0"/>
              </a:spcAft>
              <a:buSzPts val="1800"/>
            </a:pPr>
            <a:endParaRPr lang="en-US" sz="1100" dirty="0"/>
          </a:p>
          <a:p>
            <a:pPr marL="0" lvl="0" indent="0">
              <a:spcBef>
                <a:spcPts val="900"/>
              </a:spcBef>
              <a:spcAft>
                <a:spcPts val="0"/>
              </a:spcAft>
              <a:buSzPts val="1800"/>
              <a:buNone/>
            </a:pPr>
            <a:endParaRPr lang="en-US" sz="1600" dirty="0"/>
          </a:p>
        </p:txBody>
      </p:sp>
      <p:sp>
        <p:nvSpPr>
          <p:cNvPr id="8" name="Content Placeholder 7"/>
          <p:cNvSpPr>
            <a:spLocks noGrp="1"/>
          </p:cNvSpPr>
          <p:nvPr>
            <p:ph sz="quarter" idx="17"/>
          </p:nvPr>
        </p:nvSpPr>
        <p:spPr>
          <a:xfrm>
            <a:off x="457199" y="5941492"/>
            <a:ext cx="6372877" cy="698501"/>
          </a:xfrm>
        </p:spPr>
        <p:txBody>
          <a:bodyPr/>
          <a:lstStyle/>
          <a:p>
            <a:pPr marL="0" indent="0">
              <a:buNone/>
            </a:pPr>
            <a:r>
              <a:rPr lang="en-US" sz="800" dirty="0">
                <a:solidFill>
                  <a:schemeClr val="accent6">
                    <a:lumMod val="50000"/>
                  </a:schemeClr>
                </a:solidFill>
                <a:latin typeface="Arial"/>
                <a:cs typeface="Arial"/>
              </a:rPr>
              <a:t>PCOR: Patient-Centered Outcomes </a:t>
            </a:r>
            <a:r>
              <a:rPr lang="en-US" sz="800">
                <a:solidFill>
                  <a:schemeClr val="accent6">
                    <a:lumMod val="50000"/>
                  </a:schemeClr>
                </a:solidFill>
                <a:latin typeface="Arial"/>
                <a:cs typeface="Arial"/>
              </a:rPr>
              <a:t>Research; CER</a:t>
            </a:r>
            <a:r>
              <a:rPr lang="en-US" sz="800" dirty="0">
                <a:solidFill>
                  <a:schemeClr val="accent6">
                    <a:lumMod val="50000"/>
                  </a:schemeClr>
                </a:solidFill>
                <a:latin typeface="Arial"/>
                <a:cs typeface="Arial"/>
              </a:rPr>
              <a:t>: Comparative-Effectiveness Research</a:t>
            </a:r>
          </a:p>
          <a:p>
            <a:pPr>
              <a:buFont typeface="+mj-lt"/>
              <a:buAutoNum type="arabicPeriod"/>
            </a:pPr>
            <a:r>
              <a:rPr lang="en-US" sz="800" dirty="0">
                <a:solidFill>
                  <a:schemeClr val="accent6">
                    <a:lumMod val="50000"/>
                  </a:schemeClr>
                </a:solidFill>
                <a:latin typeface="Arial"/>
                <a:cs typeface="Arial"/>
              </a:rPr>
              <a:t>PCORI: Research &amp; Results. </a:t>
            </a:r>
            <a:r>
              <a:rPr lang="en-US" sz="800" dirty="0">
                <a:solidFill>
                  <a:schemeClr val="accent6">
                    <a:lumMod val="50000"/>
                  </a:schemeClr>
                </a:solidFill>
                <a:latin typeface="Arial"/>
                <a:cs typeface="Arial"/>
                <a:hlinkClick r:id="rId2">
                  <a:extLst>
                    <a:ext uri="{A12FA001-AC4F-418D-AE19-62706E023703}">
                      <ahyp:hlinkClr xmlns:ahyp="http://schemas.microsoft.com/office/drawing/2018/hyperlinkcolor" val="tx"/>
                    </a:ext>
                  </a:extLst>
                </a:hlinkClick>
              </a:rPr>
              <a:t>http://www.pcori.org/research-results-home</a:t>
            </a:r>
            <a:r>
              <a:rPr lang="en-US" sz="800" dirty="0">
                <a:solidFill>
                  <a:schemeClr val="accent6">
                    <a:lumMod val="50000"/>
                  </a:schemeClr>
                </a:solidFill>
                <a:latin typeface="Arial"/>
                <a:cs typeface="Arial"/>
              </a:rPr>
              <a:t> </a:t>
            </a:r>
          </a:p>
        </p:txBody>
      </p:sp>
      <p:sp>
        <p:nvSpPr>
          <p:cNvPr id="6" name="Title 5">
            <a:extLst>
              <a:ext uri="{FF2B5EF4-FFF2-40B4-BE49-F238E27FC236}">
                <a16:creationId xmlns:a16="http://schemas.microsoft.com/office/drawing/2014/main" id="{843A2A2D-3CBB-4FE2-B7C8-0A19ED66CDB7}"/>
              </a:ext>
            </a:extLst>
          </p:cNvPr>
          <p:cNvSpPr>
            <a:spLocks noGrp="1"/>
          </p:cNvSpPr>
          <p:nvPr>
            <p:ph type="title"/>
          </p:nvPr>
        </p:nvSpPr>
        <p:spPr>
          <a:xfrm>
            <a:off x="457199" y="0"/>
            <a:ext cx="8138245" cy="844841"/>
          </a:xfrm>
        </p:spPr>
        <p:txBody>
          <a:bodyPr/>
          <a:lstStyle/>
          <a:p>
            <a:r>
              <a:rPr lang="en-US"/>
              <a:t>PCORI’s Broad Funding Is Allocated Across Its 5 Priority Areas, Which Includes PCOR Methods Research</a:t>
            </a:r>
          </a:p>
        </p:txBody>
      </p:sp>
      <p:graphicFrame>
        <p:nvGraphicFramePr>
          <p:cNvPr id="12" name="Content Placeholder 3">
            <a:extLst>
              <a:ext uri="{FF2B5EF4-FFF2-40B4-BE49-F238E27FC236}">
                <a16:creationId xmlns:a16="http://schemas.microsoft.com/office/drawing/2014/main" id="{2C8D0620-0445-4664-8B84-D12EBC16E9E3}"/>
              </a:ext>
            </a:extLst>
          </p:cNvPr>
          <p:cNvGraphicFramePr>
            <a:graphicFrameLocks/>
          </p:cNvGraphicFramePr>
          <p:nvPr>
            <p:extLst>
              <p:ext uri="{D42A27DB-BD31-4B8C-83A1-F6EECF244321}">
                <p14:modId xmlns:p14="http://schemas.microsoft.com/office/powerpoint/2010/main" val="3151604160"/>
              </p:ext>
            </p:extLst>
          </p:nvPr>
        </p:nvGraphicFramePr>
        <p:xfrm>
          <a:off x="1135216" y="3751151"/>
          <a:ext cx="7402835" cy="233068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2FDE950-CEAC-431A-8576-96051AE2C8F5}"/>
              </a:ext>
            </a:extLst>
          </p:cNvPr>
          <p:cNvSpPr txBox="1"/>
          <p:nvPr/>
        </p:nvSpPr>
        <p:spPr>
          <a:xfrm>
            <a:off x="6871309" y="2000609"/>
            <a:ext cx="2005281" cy="892552"/>
          </a:xfrm>
          <a:prstGeom prst="rect">
            <a:avLst/>
          </a:prstGeom>
          <a:noFill/>
        </p:spPr>
        <p:txBody>
          <a:bodyPr wrap="square" rtlCol="0">
            <a:spAutoFit/>
          </a:bodyPr>
          <a:lstStyle/>
          <a:p>
            <a:pPr algn="ctr"/>
            <a:r>
              <a:rPr lang="en-US" sz="1100" b="1" dirty="0">
                <a:solidFill>
                  <a:schemeClr val="accent6">
                    <a:lumMod val="50000"/>
                  </a:schemeClr>
                </a:solidFill>
                <a:cs typeface="Arial" pitchFamily="34" charset="0"/>
              </a:rPr>
              <a:t>Total Broad Funding </a:t>
            </a:r>
          </a:p>
          <a:p>
            <a:pPr algn="ctr"/>
            <a:r>
              <a:rPr lang="en-US" sz="4000" b="1" dirty="0">
                <a:solidFill>
                  <a:schemeClr val="accent1"/>
                </a:solidFill>
                <a:cs typeface="Arial" pitchFamily="34" charset="0"/>
              </a:rPr>
              <a:t>$1.12B</a:t>
            </a:r>
          </a:p>
        </p:txBody>
      </p:sp>
      <p:sp>
        <p:nvSpPr>
          <p:cNvPr id="3" name="TextBox 2">
            <a:extLst>
              <a:ext uri="{FF2B5EF4-FFF2-40B4-BE49-F238E27FC236}">
                <a16:creationId xmlns:a16="http://schemas.microsoft.com/office/drawing/2014/main" id="{7DF6CE69-B01C-4643-85E8-C0C9C622C252}"/>
              </a:ext>
            </a:extLst>
          </p:cNvPr>
          <p:cNvSpPr txBox="1"/>
          <p:nvPr/>
        </p:nvSpPr>
        <p:spPr>
          <a:xfrm>
            <a:off x="366462" y="3856627"/>
            <a:ext cx="745162" cy="1895391"/>
          </a:xfrm>
          <a:prstGeom prst="rect">
            <a:avLst/>
          </a:prstGeom>
          <a:noFill/>
        </p:spPr>
        <p:txBody>
          <a:bodyPr wrap="square" rtlCol="0">
            <a:spAutoFit/>
          </a:bodyPr>
          <a:lstStyle/>
          <a:p>
            <a:pPr algn="r">
              <a:spcAft>
                <a:spcPts val="500"/>
              </a:spcAft>
            </a:pPr>
            <a:r>
              <a:rPr lang="en-US" sz="1050" dirty="0">
                <a:solidFill>
                  <a:schemeClr val="accent6">
                    <a:lumMod val="50000"/>
                  </a:schemeClr>
                </a:solidFill>
              </a:rPr>
              <a:t>$350M</a:t>
            </a:r>
          </a:p>
          <a:p>
            <a:pPr algn="r">
              <a:spcAft>
                <a:spcPts val="500"/>
              </a:spcAft>
            </a:pPr>
            <a:r>
              <a:rPr lang="en-US" sz="1050" dirty="0">
                <a:solidFill>
                  <a:schemeClr val="accent6">
                    <a:lumMod val="50000"/>
                  </a:schemeClr>
                </a:solidFill>
              </a:rPr>
              <a:t>$300M</a:t>
            </a:r>
          </a:p>
          <a:p>
            <a:pPr algn="r">
              <a:spcAft>
                <a:spcPts val="500"/>
              </a:spcAft>
            </a:pPr>
            <a:r>
              <a:rPr lang="en-US" sz="1050" dirty="0">
                <a:solidFill>
                  <a:schemeClr val="accent6">
                    <a:lumMod val="50000"/>
                  </a:schemeClr>
                </a:solidFill>
              </a:rPr>
              <a:t>$250M</a:t>
            </a:r>
          </a:p>
          <a:p>
            <a:pPr algn="r">
              <a:spcAft>
                <a:spcPts val="500"/>
              </a:spcAft>
            </a:pPr>
            <a:r>
              <a:rPr lang="en-US" sz="1050" dirty="0">
                <a:solidFill>
                  <a:schemeClr val="accent6">
                    <a:lumMod val="50000"/>
                  </a:schemeClr>
                </a:solidFill>
              </a:rPr>
              <a:t>$200M</a:t>
            </a:r>
          </a:p>
          <a:p>
            <a:pPr algn="r">
              <a:spcAft>
                <a:spcPts val="500"/>
              </a:spcAft>
            </a:pPr>
            <a:r>
              <a:rPr lang="en-US" sz="1050" dirty="0">
                <a:solidFill>
                  <a:schemeClr val="accent6">
                    <a:lumMod val="50000"/>
                  </a:schemeClr>
                </a:solidFill>
              </a:rPr>
              <a:t>$150M</a:t>
            </a:r>
          </a:p>
          <a:p>
            <a:pPr algn="r">
              <a:spcAft>
                <a:spcPts val="500"/>
              </a:spcAft>
            </a:pPr>
            <a:r>
              <a:rPr lang="en-US" sz="1050" dirty="0">
                <a:solidFill>
                  <a:schemeClr val="accent6">
                    <a:lumMod val="50000"/>
                  </a:schemeClr>
                </a:solidFill>
              </a:rPr>
              <a:t>$100M</a:t>
            </a:r>
          </a:p>
          <a:p>
            <a:pPr algn="r">
              <a:spcAft>
                <a:spcPts val="500"/>
              </a:spcAft>
            </a:pPr>
            <a:r>
              <a:rPr lang="en-US" sz="1050" dirty="0">
                <a:solidFill>
                  <a:schemeClr val="accent6">
                    <a:lumMod val="50000"/>
                  </a:schemeClr>
                </a:solidFill>
              </a:rPr>
              <a:t>$50M</a:t>
            </a:r>
          </a:p>
          <a:p>
            <a:pPr algn="r">
              <a:spcAft>
                <a:spcPts val="500"/>
              </a:spcAft>
            </a:pPr>
            <a:r>
              <a:rPr lang="en-US" sz="1050" dirty="0">
                <a:solidFill>
                  <a:schemeClr val="accent6">
                    <a:lumMod val="50000"/>
                  </a:schemeClr>
                </a:solidFill>
              </a:rPr>
              <a:t>$0M</a:t>
            </a:r>
          </a:p>
        </p:txBody>
      </p:sp>
      <p:cxnSp>
        <p:nvCxnSpPr>
          <p:cNvPr id="11" name="Straight Connector 10">
            <a:extLst>
              <a:ext uri="{FF2B5EF4-FFF2-40B4-BE49-F238E27FC236}">
                <a16:creationId xmlns:a16="http://schemas.microsoft.com/office/drawing/2014/main" id="{C87080BB-4599-C34C-830F-22C081A216A0}"/>
              </a:ext>
            </a:extLst>
          </p:cNvPr>
          <p:cNvCxnSpPr>
            <a:cxnSpLocks/>
          </p:cNvCxnSpPr>
          <p:nvPr/>
        </p:nvCxnSpPr>
        <p:spPr>
          <a:xfrm flipH="1">
            <a:off x="548556" y="1911110"/>
            <a:ext cx="8046888"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CA6883AA-D8B7-9441-A730-44BE6C31CBFF}"/>
              </a:ext>
            </a:extLst>
          </p:cNvPr>
          <p:cNvCxnSpPr>
            <a:cxnSpLocks/>
          </p:cNvCxnSpPr>
          <p:nvPr/>
        </p:nvCxnSpPr>
        <p:spPr>
          <a:xfrm>
            <a:off x="6884505" y="2095335"/>
            <a:ext cx="0" cy="1642719"/>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4151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0DFC064-33FB-304F-BE6A-1DBF15A0A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2626" y="2250715"/>
            <a:ext cx="3262177" cy="3230298"/>
          </a:xfrm>
          <a:prstGeom prst="rect">
            <a:avLst/>
          </a:prstGeom>
        </p:spPr>
      </p:pic>
      <p:sp>
        <p:nvSpPr>
          <p:cNvPr id="2" name="Title 1">
            <a:extLst>
              <a:ext uri="{FF2B5EF4-FFF2-40B4-BE49-F238E27FC236}">
                <a16:creationId xmlns:a16="http://schemas.microsoft.com/office/drawing/2014/main" id="{AD4BA421-220C-4866-B5E6-1DA81AEE55E2}"/>
              </a:ext>
            </a:extLst>
          </p:cNvPr>
          <p:cNvSpPr>
            <a:spLocks noGrp="1"/>
          </p:cNvSpPr>
          <p:nvPr>
            <p:ph type="title"/>
          </p:nvPr>
        </p:nvSpPr>
        <p:spPr>
          <a:xfrm>
            <a:off x="484901" y="0"/>
            <a:ext cx="7341928" cy="844841"/>
          </a:xfrm>
        </p:spPr>
        <p:txBody>
          <a:bodyPr/>
          <a:lstStyle/>
          <a:p>
            <a:r>
              <a:rPr lang="en-US" dirty="0"/>
              <a:t>PCORI Has Awarded $2.02 Billion to Fund CER Across Its Various Research Funding Streams</a:t>
            </a:r>
          </a:p>
        </p:txBody>
      </p:sp>
      <p:graphicFrame>
        <p:nvGraphicFramePr>
          <p:cNvPr id="7" name="Content Placeholder 6">
            <a:extLst>
              <a:ext uri="{FF2B5EF4-FFF2-40B4-BE49-F238E27FC236}">
                <a16:creationId xmlns:a16="http://schemas.microsoft.com/office/drawing/2014/main" id="{0B4BBBD4-4E17-441F-A50F-FD7E9170162A}"/>
              </a:ext>
            </a:extLst>
          </p:cNvPr>
          <p:cNvGraphicFramePr>
            <a:graphicFrameLocks noGrp="1"/>
          </p:cNvGraphicFramePr>
          <p:nvPr>
            <p:ph sz="quarter" idx="14"/>
            <p:extLst>
              <p:ext uri="{D42A27DB-BD31-4B8C-83A1-F6EECF244321}">
                <p14:modId xmlns:p14="http://schemas.microsoft.com/office/powerpoint/2010/main" val="982482752"/>
              </p:ext>
            </p:extLst>
          </p:nvPr>
        </p:nvGraphicFramePr>
        <p:xfrm>
          <a:off x="-513295" y="1281469"/>
          <a:ext cx="7146843" cy="4479748"/>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7">
            <a:extLst>
              <a:ext uri="{FF2B5EF4-FFF2-40B4-BE49-F238E27FC236}">
                <a16:creationId xmlns:a16="http://schemas.microsoft.com/office/drawing/2014/main" id="{3D227866-2181-403F-A0CB-DC54A73F037A}"/>
              </a:ext>
            </a:extLst>
          </p:cNvPr>
          <p:cNvSpPr txBox="1">
            <a:spLocks/>
          </p:cNvSpPr>
          <p:nvPr/>
        </p:nvSpPr>
        <p:spPr>
          <a:xfrm>
            <a:off x="568318" y="6096806"/>
            <a:ext cx="5319998" cy="660155"/>
          </a:xfrm>
          <a:prstGeom prst="rect">
            <a:avLst/>
          </a:prstGeom>
        </p:spPr>
        <p:txBody>
          <a:bodyPr/>
          <a:lstStyle>
            <a:lvl1pPr marL="342780" indent="-342780" algn="l" defTabSz="457039" rtl="0" eaLnBrk="1" latinLnBrk="0" hangingPunct="1">
              <a:spcBef>
                <a:spcPct val="20000"/>
              </a:spcBef>
              <a:buFont typeface="Arial"/>
              <a:buChar char="•"/>
              <a:defRPr sz="3200" kern="1200">
                <a:solidFill>
                  <a:schemeClr val="tx1"/>
                </a:solidFill>
                <a:latin typeface="+mn-lt"/>
                <a:ea typeface="+mn-ea"/>
                <a:cs typeface="+mn-cs"/>
              </a:defRPr>
            </a:lvl1pPr>
            <a:lvl2pPr marL="742689" indent="-285650" algn="l" defTabSz="457039" rtl="0" eaLnBrk="1" latinLnBrk="0" hangingPunct="1">
              <a:spcBef>
                <a:spcPct val="20000"/>
              </a:spcBef>
              <a:buFont typeface="Arial"/>
              <a:buChar char="–"/>
              <a:defRPr sz="2800" kern="1200">
                <a:solidFill>
                  <a:schemeClr val="tx1"/>
                </a:solidFill>
                <a:latin typeface="+mn-lt"/>
                <a:ea typeface="+mn-ea"/>
                <a:cs typeface="+mn-cs"/>
              </a:defRPr>
            </a:lvl2pPr>
            <a:lvl3pPr marL="1142599" indent="-228519" algn="l" defTabSz="457039" rtl="0" eaLnBrk="1" latinLnBrk="0" hangingPunct="1">
              <a:spcBef>
                <a:spcPct val="20000"/>
              </a:spcBef>
              <a:buFont typeface="Arial"/>
              <a:buChar char="•"/>
              <a:defRPr sz="2400" kern="1200">
                <a:solidFill>
                  <a:schemeClr val="tx1"/>
                </a:solidFill>
                <a:latin typeface="+mn-lt"/>
                <a:ea typeface="+mn-ea"/>
                <a:cs typeface="+mn-cs"/>
              </a:defRPr>
            </a:lvl3pPr>
            <a:lvl4pPr marL="1599638" indent="-228519" algn="l" defTabSz="457039" rtl="0" eaLnBrk="1" latinLnBrk="0" hangingPunct="1">
              <a:spcBef>
                <a:spcPct val="20000"/>
              </a:spcBef>
              <a:buFont typeface="Arial"/>
              <a:buChar char="–"/>
              <a:defRPr sz="2000" kern="1200">
                <a:solidFill>
                  <a:schemeClr val="tx1"/>
                </a:solidFill>
                <a:latin typeface="+mn-lt"/>
                <a:ea typeface="+mn-ea"/>
                <a:cs typeface="+mn-cs"/>
              </a:defRPr>
            </a:lvl4pPr>
            <a:lvl5pPr marL="2056678" indent="-228519" algn="l" defTabSz="457039" rtl="0" eaLnBrk="1" latinLnBrk="0" hangingPunct="1">
              <a:spcBef>
                <a:spcPct val="20000"/>
              </a:spcBef>
              <a:buFont typeface="Arial"/>
              <a:buChar char="»"/>
              <a:defRPr sz="2000" kern="1200">
                <a:solidFill>
                  <a:schemeClr val="tx1"/>
                </a:solidFill>
                <a:latin typeface="+mn-lt"/>
                <a:ea typeface="+mn-ea"/>
                <a:cs typeface="+mn-cs"/>
              </a:defRPr>
            </a:lvl5pPr>
            <a:lvl6pPr marL="2513718" indent="-228519" algn="l" defTabSz="457039" rtl="0" eaLnBrk="1" latinLnBrk="0" hangingPunct="1">
              <a:spcBef>
                <a:spcPct val="20000"/>
              </a:spcBef>
              <a:buFont typeface="Arial"/>
              <a:buChar char="•"/>
              <a:defRPr sz="2000" kern="1200">
                <a:solidFill>
                  <a:schemeClr val="tx1"/>
                </a:solidFill>
                <a:latin typeface="+mn-lt"/>
                <a:ea typeface="+mn-ea"/>
                <a:cs typeface="+mn-cs"/>
              </a:defRPr>
            </a:lvl6pPr>
            <a:lvl7pPr marL="2970758" indent="-228519" algn="l" defTabSz="457039" rtl="0" eaLnBrk="1" latinLnBrk="0" hangingPunct="1">
              <a:spcBef>
                <a:spcPct val="20000"/>
              </a:spcBef>
              <a:buFont typeface="Arial"/>
              <a:buChar char="•"/>
              <a:defRPr sz="2000" kern="1200">
                <a:solidFill>
                  <a:schemeClr val="tx1"/>
                </a:solidFill>
                <a:latin typeface="+mn-lt"/>
                <a:ea typeface="+mn-ea"/>
                <a:cs typeface="+mn-cs"/>
              </a:defRPr>
            </a:lvl7pPr>
            <a:lvl8pPr marL="3427797" indent="-228519" algn="l" defTabSz="457039" rtl="0" eaLnBrk="1" latinLnBrk="0" hangingPunct="1">
              <a:spcBef>
                <a:spcPct val="20000"/>
              </a:spcBef>
              <a:buFont typeface="Arial"/>
              <a:buChar char="•"/>
              <a:defRPr sz="2000" kern="1200">
                <a:solidFill>
                  <a:schemeClr val="tx1"/>
                </a:solidFill>
                <a:latin typeface="+mn-lt"/>
                <a:ea typeface="+mn-ea"/>
                <a:cs typeface="+mn-cs"/>
              </a:defRPr>
            </a:lvl8pPr>
            <a:lvl9pPr marL="3884837" indent="-228519" algn="l" defTabSz="457039"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buAutoNum type="arabicPeriod"/>
            </a:pPr>
            <a:r>
              <a:rPr lang="en-US" sz="800" dirty="0">
                <a:solidFill>
                  <a:schemeClr val="accent6">
                    <a:lumMod val="50000"/>
                  </a:schemeClr>
                </a:solidFill>
                <a:latin typeface="Arial"/>
                <a:ea typeface="Arial"/>
                <a:cs typeface="Arial"/>
                <a:sym typeface="Arial"/>
              </a:rPr>
              <a:t>Analysis based on data derived from pcori.org and definitions provided by</a:t>
            </a:r>
            <a:r>
              <a:rPr lang="en-US" sz="800" dirty="0">
                <a:solidFill>
                  <a:schemeClr val="accent6">
                    <a:lumMod val="50000"/>
                  </a:schemeClr>
                </a:solidFill>
                <a:ea typeface="Arial"/>
                <a:cs typeface="Arial"/>
                <a:sym typeface="Arial"/>
              </a:rPr>
              <a:t> “Research We Support”. Last updated July 2018. Available </a:t>
            </a:r>
            <a:r>
              <a:rPr lang="en-US" sz="800" dirty="0">
                <a:solidFill>
                  <a:schemeClr val="accent6">
                    <a:lumMod val="50000"/>
                  </a:schemeClr>
                </a:solidFill>
                <a:ea typeface="Arial"/>
                <a:cs typeface="Arial"/>
                <a:sym typeface="Arial"/>
                <a:hlinkClick r:id="rId4">
                  <a:extLst>
                    <a:ext uri="{A12FA001-AC4F-418D-AE19-62706E023703}">
                      <ahyp:hlinkClr xmlns:ahyp="http://schemas.microsoft.com/office/drawing/2018/hyperlinkcolor" val="tx"/>
                    </a:ext>
                  </a:extLst>
                </a:hlinkClick>
              </a:rPr>
              <a:t>here</a:t>
            </a:r>
            <a:r>
              <a:rPr lang="en-US" sz="800" dirty="0">
                <a:solidFill>
                  <a:schemeClr val="accent6">
                    <a:lumMod val="50000"/>
                  </a:schemeClr>
                </a:solidFill>
                <a:ea typeface="Arial"/>
                <a:cs typeface="Arial"/>
                <a:sym typeface="Arial"/>
              </a:rPr>
              <a:t>. </a:t>
            </a:r>
          </a:p>
          <a:p>
            <a:pPr marL="228600" indent="-228600">
              <a:spcBef>
                <a:spcPts val="0"/>
              </a:spcBef>
              <a:buAutoNum type="arabicPeriod"/>
            </a:pPr>
            <a:r>
              <a:rPr lang="en-US" sz="800" dirty="0">
                <a:solidFill>
                  <a:schemeClr val="accent6">
                    <a:lumMod val="50000"/>
                  </a:schemeClr>
                </a:solidFill>
                <a:ea typeface="Arial"/>
                <a:cs typeface="Arial"/>
                <a:sym typeface="Arial"/>
              </a:rPr>
              <a:t>Research was categorized by funding priorities outlined in PCORI’s Annual Report, 2018. Available </a:t>
            </a:r>
            <a:r>
              <a:rPr lang="en-US" sz="800" dirty="0">
                <a:solidFill>
                  <a:schemeClr val="accent6">
                    <a:lumMod val="50000"/>
                  </a:schemeClr>
                </a:solidFill>
                <a:ea typeface="Arial"/>
                <a:cs typeface="Arial"/>
                <a:sym typeface="Arial"/>
                <a:hlinkClick r:id="rId5">
                  <a:extLst>
                    <a:ext uri="{A12FA001-AC4F-418D-AE19-62706E023703}">
                      <ahyp:hlinkClr xmlns:ahyp="http://schemas.microsoft.com/office/drawing/2018/hyperlinkcolor" val="tx"/>
                    </a:ext>
                  </a:extLst>
                </a:hlinkClick>
              </a:rPr>
              <a:t>here</a:t>
            </a:r>
            <a:r>
              <a:rPr lang="en-US" sz="800" dirty="0">
                <a:solidFill>
                  <a:schemeClr val="accent6">
                    <a:lumMod val="50000"/>
                  </a:schemeClr>
                </a:solidFill>
                <a:ea typeface="Arial"/>
                <a:cs typeface="Arial"/>
                <a:sym typeface="Arial"/>
              </a:rPr>
              <a:t>.</a:t>
            </a:r>
          </a:p>
          <a:p>
            <a:pPr marL="228600" indent="-228600">
              <a:spcBef>
                <a:spcPts val="0"/>
              </a:spcBef>
              <a:buAutoNum type="arabicPeriod"/>
            </a:pPr>
            <a:r>
              <a:rPr lang="en-US" sz="800" dirty="0">
                <a:solidFill>
                  <a:schemeClr val="accent6">
                    <a:lumMod val="50000"/>
                  </a:schemeClr>
                </a:solidFill>
                <a:ea typeface="Arial"/>
                <a:cs typeface="Arial"/>
                <a:sym typeface="Arial"/>
              </a:rPr>
              <a:t>Broad funding excluding methodological research.</a:t>
            </a:r>
          </a:p>
        </p:txBody>
      </p:sp>
      <p:sp>
        <p:nvSpPr>
          <p:cNvPr id="6" name="Rectangle 5">
            <a:extLst>
              <a:ext uri="{FF2B5EF4-FFF2-40B4-BE49-F238E27FC236}">
                <a16:creationId xmlns:a16="http://schemas.microsoft.com/office/drawing/2014/main" id="{B97248C0-282F-4A6B-978E-73CAFAD442D1}"/>
              </a:ext>
            </a:extLst>
          </p:cNvPr>
          <p:cNvSpPr/>
          <p:nvPr/>
        </p:nvSpPr>
        <p:spPr>
          <a:xfrm>
            <a:off x="5204146" y="1281469"/>
            <a:ext cx="3572007" cy="3862596"/>
          </a:xfrm>
          <a:prstGeom prst="rect">
            <a:avLst/>
          </a:prstGeom>
        </p:spPr>
        <p:txBody>
          <a:bodyPr wrap="square">
            <a:spAutoFit/>
          </a:bodyPr>
          <a:lstStyle/>
          <a:p>
            <a:pPr fontAlgn="ctr">
              <a:spcAft>
                <a:spcPts val="600"/>
              </a:spcAft>
              <a:buClr>
                <a:schemeClr val="accent1"/>
              </a:buClr>
              <a:buSzPct val="150000"/>
              <a:tabLst>
                <a:tab pos="107950" algn="l"/>
              </a:tabLst>
            </a:pPr>
            <a:r>
              <a:rPr lang="en-US" sz="1400" b="1" dirty="0">
                <a:solidFill>
                  <a:schemeClr val="accent1"/>
                </a:solidFill>
              </a:rPr>
              <a:t>Broad Funding Announcements</a:t>
            </a:r>
            <a:r>
              <a:rPr lang="en-US" sz="1400" b="1" baseline="30000" dirty="0">
                <a:solidFill>
                  <a:schemeClr val="accent1"/>
                </a:solidFill>
              </a:rPr>
              <a:t>3</a:t>
            </a:r>
          </a:p>
          <a:p>
            <a:pPr marL="173038" lvl="0" indent="-173038" fontAlgn="ctr">
              <a:spcAft>
                <a:spcPts val="600"/>
              </a:spcAft>
              <a:buClr>
                <a:schemeClr val="accent1"/>
              </a:buClr>
              <a:buSzPct val="150000"/>
              <a:buFont typeface="Arial" panose="020B0604020202020204" pitchFamily="34" charset="0"/>
              <a:buChar char="•"/>
              <a:tabLst>
                <a:tab pos="107950" algn="l"/>
              </a:tabLst>
            </a:pPr>
            <a:r>
              <a:rPr lang="en-US" sz="1100" dirty="0">
                <a:solidFill>
                  <a:srgbClr val="A3B7C1">
                    <a:lumMod val="50000"/>
                  </a:srgbClr>
                </a:solidFill>
              </a:rPr>
              <a:t>Investigator-initiated applications for patient-centered CER projects aligned with PCORI’s priority research areas.</a:t>
            </a:r>
          </a:p>
          <a:p>
            <a:pPr fontAlgn="ctr">
              <a:spcAft>
                <a:spcPts val="600"/>
              </a:spcAft>
              <a:buClr>
                <a:schemeClr val="accent1">
                  <a:lumMod val="75000"/>
                </a:schemeClr>
              </a:buClr>
              <a:buSzPct val="150000"/>
              <a:tabLst>
                <a:tab pos="107950" algn="l"/>
              </a:tabLst>
            </a:pPr>
            <a:r>
              <a:rPr lang="en-US" sz="1400" b="1" dirty="0">
                <a:solidFill>
                  <a:schemeClr val="accent2"/>
                </a:solidFill>
              </a:rPr>
              <a:t>Targeted Funding Announcements</a:t>
            </a:r>
          </a:p>
          <a:p>
            <a:pPr marL="173038" indent="-173038" fontAlgn="ctr">
              <a:spcAft>
                <a:spcPts val="600"/>
              </a:spcAft>
              <a:buClr>
                <a:schemeClr val="accent2"/>
              </a:buClr>
              <a:buSzPct val="150000"/>
              <a:buFont typeface="Arial" panose="020B0604020202020204" pitchFamily="34" charset="0"/>
              <a:buChar char="•"/>
              <a:tabLst>
                <a:tab pos="107950" algn="l"/>
              </a:tabLst>
            </a:pPr>
            <a:r>
              <a:rPr lang="en-US" sz="1100" dirty="0">
                <a:solidFill>
                  <a:schemeClr val="accent6">
                    <a:lumMod val="50000"/>
                  </a:schemeClr>
                </a:solidFill>
              </a:rPr>
              <a:t>Limited PCORI funding announcements, sometimes on recurring cycles, developed to address specific disease and treatment areas such as palliative care or multiple sclerosis.</a:t>
            </a:r>
          </a:p>
          <a:p>
            <a:pPr fontAlgn="ctr">
              <a:spcAft>
                <a:spcPts val="600"/>
              </a:spcAft>
              <a:buClr>
                <a:schemeClr val="accent4"/>
              </a:buClr>
              <a:buSzPct val="150000"/>
              <a:tabLst>
                <a:tab pos="107950" algn="l"/>
              </a:tabLst>
            </a:pPr>
            <a:r>
              <a:rPr lang="en-US" sz="1400" b="1" dirty="0">
                <a:solidFill>
                  <a:schemeClr val="accent3"/>
                </a:solidFill>
              </a:rPr>
              <a:t>Pragmatic Clinical Studies</a:t>
            </a:r>
            <a:endParaRPr lang="en-US" sz="1400" b="1" baseline="30000" dirty="0">
              <a:solidFill>
                <a:schemeClr val="accent3"/>
              </a:solidFill>
            </a:endParaRPr>
          </a:p>
          <a:p>
            <a:pPr marL="173038" indent="-173038" fontAlgn="ctr">
              <a:spcAft>
                <a:spcPts val="600"/>
              </a:spcAft>
              <a:buClr>
                <a:schemeClr val="accent3"/>
              </a:buClr>
              <a:buSzPct val="150000"/>
              <a:buFont typeface="Arial" panose="020B0604020202020204" pitchFamily="34" charset="0"/>
              <a:buChar char="•"/>
              <a:tabLst>
                <a:tab pos="107950" algn="l"/>
              </a:tabLst>
            </a:pPr>
            <a:r>
              <a:rPr lang="en-US" sz="1100" dirty="0">
                <a:solidFill>
                  <a:schemeClr val="accent6">
                    <a:lumMod val="50000"/>
                  </a:schemeClr>
                </a:solidFill>
              </a:rPr>
              <a:t>Launched in 2014, an initiative to expand CER projects through large-scale, real-world trials and observational studies.</a:t>
            </a:r>
          </a:p>
          <a:p>
            <a:pPr fontAlgn="ctr">
              <a:spcAft>
                <a:spcPts val="600"/>
              </a:spcAft>
              <a:buClr>
                <a:schemeClr val="accent4"/>
              </a:buClr>
              <a:buSzPct val="150000"/>
              <a:tabLst>
                <a:tab pos="107950" algn="l"/>
              </a:tabLst>
            </a:pPr>
            <a:r>
              <a:rPr lang="en-US" sz="1400" b="1" dirty="0">
                <a:solidFill>
                  <a:schemeClr val="accent4"/>
                </a:solidFill>
              </a:rPr>
              <a:t>Other Research Funding</a:t>
            </a:r>
          </a:p>
          <a:p>
            <a:pPr marL="173038" indent="-173038" fontAlgn="ctr">
              <a:spcAft>
                <a:spcPts val="600"/>
              </a:spcAft>
              <a:buClr>
                <a:schemeClr val="accent4"/>
              </a:buClr>
              <a:buSzPct val="150000"/>
              <a:buFont typeface="Arial" panose="020B0604020202020204" pitchFamily="34" charset="0"/>
              <a:buChar char="•"/>
              <a:tabLst>
                <a:tab pos="107950" algn="l"/>
              </a:tabLst>
            </a:pPr>
            <a:r>
              <a:rPr lang="en-US" sz="1100" dirty="0">
                <a:solidFill>
                  <a:schemeClr val="accent6">
                    <a:lumMod val="50000"/>
                  </a:schemeClr>
                </a:solidFill>
              </a:rPr>
              <a:t>Includes Pilot Studies, which funded preliminary research in 2012, and Pipeline to Proposal projects, which help form new collaborations and research partnerships.</a:t>
            </a:r>
            <a:r>
              <a:rPr lang="en-US" sz="1100" dirty="0">
                <a:solidFill>
                  <a:srgbClr val="A3B7C1">
                    <a:lumMod val="50000"/>
                  </a:srgbClr>
                </a:solidFill>
              </a:rPr>
              <a:t> </a:t>
            </a:r>
            <a:endParaRPr lang="en-US" sz="1100" dirty="0">
              <a:solidFill>
                <a:schemeClr val="accent6">
                  <a:lumMod val="50000"/>
                </a:schemeClr>
              </a:solidFill>
            </a:endParaRPr>
          </a:p>
        </p:txBody>
      </p:sp>
      <p:sp>
        <p:nvSpPr>
          <p:cNvPr id="9" name="Rectangle 8">
            <a:extLst>
              <a:ext uri="{FF2B5EF4-FFF2-40B4-BE49-F238E27FC236}">
                <a16:creationId xmlns:a16="http://schemas.microsoft.com/office/drawing/2014/main" id="{504BCD26-BFD6-440F-89EE-3722EBFE86C2}"/>
              </a:ext>
            </a:extLst>
          </p:cNvPr>
          <p:cNvSpPr/>
          <p:nvPr/>
        </p:nvSpPr>
        <p:spPr>
          <a:xfrm>
            <a:off x="5650013" y="2611793"/>
            <a:ext cx="2962510" cy="261610"/>
          </a:xfrm>
          <a:prstGeom prst="rect">
            <a:avLst/>
          </a:prstGeom>
        </p:spPr>
        <p:txBody>
          <a:bodyPr wrap="square">
            <a:spAutoFit/>
          </a:bodyPr>
          <a:lstStyle/>
          <a:p>
            <a:pPr fontAlgn="ctr">
              <a:spcAft>
                <a:spcPts val="600"/>
              </a:spcAft>
              <a:buClr>
                <a:schemeClr val="accent1">
                  <a:lumMod val="75000"/>
                </a:schemeClr>
              </a:buClr>
              <a:buSzPct val="150000"/>
              <a:tabLst>
                <a:tab pos="107950" algn="l"/>
              </a:tabLst>
            </a:pPr>
            <a:endParaRPr lang="en-US" sz="1100">
              <a:solidFill>
                <a:schemeClr val="accent6">
                  <a:lumMod val="50000"/>
                </a:schemeClr>
              </a:solidFill>
            </a:endParaRPr>
          </a:p>
        </p:txBody>
      </p:sp>
      <p:sp>
        <p:nvSpPr>
          <p:cNvPr id="10" name="Rectangle 9">
            <a:extLst>
              <a:ext uri="{FF2B5EF4-FFF2-40B4-BE49-F238E27FC236}">
                <a16:creationId xmlns:a16="http://schemas.microsoft.com/office/drawing/2014/main" id="{BEB979B1-62E4-4407-A531-5AE5BA916EAA}"/>
              </a:ext>
            </a:extLst>
          </p:cNvPr>
          <p:cNvSpPr/>
          <p:nvPr/>
        </p:nvSpPr>
        <p:spPr>
          <a:xfrm>
            <a:off x="5615723" y="3820742"/>
            <a:ext cx="3031090" cy="261610"/>
          </a:xfrm>
          <a:prstGeom prst="rect">
            <a:avLst/>
          </a:prstGeom>
        </p:spPr>
        <p:txBody>
          <a:bodyPr wrap="square">
            <a:spAutoFit/>
          </a:bodyPr>
          <a:lstStyle/>
          <a:p>
            <a:pPr fontAlgn="ctr">
              <a:spcAft>
                <a:spcPts val="600"/>
              </a:spcAft>
              <a:buClr>
                <a:schemeClr val="accent4"/>
              </a:buClr>
              <a:buSzPct val="150000"/>
              <a:tabLst>
                <a:tab pos="107950" algn="l"/>
              </a:tabLst>
            </a:pPr>
            <a:endParaRPr lang="en-US" sz="1100">
              <a:solidFill>
                <a:schemeClr val="accent6">
                  <a:lumMod val="50000"/>
                </a:schemeClr>
              </a:solidFill>
            </a:endParaRPr>
          </a:p>
        </p:txBody>
      </p:sp>
      <p:sp>
        <p:nvSpPr>
          <p:cNvPr id="13" name="TextBox 12">
            <a:extLst>
              <a:ext uri="{FF2B5EF4-FFF2-40B4-BE49-F238E27FC236}">
                <a16:creationId xmlns:a16="http://schemas.microsoft.com/office/drawing/2014/main" id="{DBF4DD88-C3E8-8F4E-832D-DA062C6A87C0}"/>
              </a:ext>
            </a:extLst>
          </p:cNvPr>
          <p:cNvSpPr txBox="1"/>
          <p:nvPr/>
        </p:nvSpPr>
        <p:spPr>
          <a:xfrm>
            <a:off x="457198" y="1217938"/>
            <a:ext cx="4343401" cy="738664"/>
          </a:xfrm>
          <a:prstGeom prst="rect">
            <a:avLst/>
          </a:prstGeom>
          <a:noFill/>
        </p:spPr>
        <p:txBody>
          <a:bodyPr wrap="square">
            <a:spAutoFit/>
          </a:bodyPr>
          <a:lstStyle/>
          <a:p>
            <a:pPr>
              <a:defRPr sz="1600" b="0" i="0" u="none" strike="noStrike" kern="1200" spc="0" baseline="0">
                <a:solidFill>
                  <a:srgbClr val="000000">
                    <a:lumMod val="65000"/>
                    <a:lumOff val="35000"/>
                  </a:srgbClr>
                </a:solidFill>
                <a:latin typeface="+mn-lt"/>
                <a:ea typeface="+mn-ea"/>
                <a:cs typeface="+mn-cs"/>
              </a:defRPr>
            </a:pPr>
            <a:r>
              <a:rPr lang="en-US" sz="1400" b="1" dirty="0">
                <a:solidFill>
                  <a:schemeClr val="accent2"/>
                </a:solidFill>
              </a:rPr>
              <a:t>PCORI Research-Related Funding By Announcement, Since Inception (April 2009-September 2020)</a:t>
            </a:r>
            <a:r>
              <a:rPr lang="en-US" sz="1400" b="1" baseline="30000" dirty="0">
                <a:solidFill>
                  <a:schemeClr val="accent2"/>
                </a:solidFill>
              </a:rPr>
              <a:t>1, 2</a:t>
            </a:r>
          </a:p>
        </p:txBody>
      </p:sp>
      <p:cxnSp>
        <p:nvCxnSpPr>
          <p:cNvPr id="14" name="Straight Connector 13">
            <a:extLst>
              <a:ext uri="{FF2B5EF4-FFF2-40B4-BE49-F238E27FC236}">
                <a16:creationId xmlns:a16="http://schemas.microsoft.com/office/drawing/2014/main" id="{347C3967-D258-EF4B-8C4D-868228936305}"/>
              </a:ext>
            </a:extLst>
          </p:cNvPr>
          <p:cNvCxnSpPr/>
          <p:nvPr/>
        </p:nvCxnSpPr>
        <p:spPr>
          <a:xfrm>
            <a:off x="4844143" y="1355207"/>
            <a:ext cx="0" cy="4447486"/>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8CAF6B9E-5985-FB4D-8A22-F7C3E9BF4EB4}"/>
              </a:ext>
            </a:extLst>
          </p:cNvPr>
          <p:cNvGrpSpPr/>
          <p:nvPr/>
        </p:nvGrpSpPr>
        <p:grpSpPr>
          <a:xfrm>
            <a:off x="454605" y="5344814"/>
            <a:ext cx="4635595" cy="479934"/>
            <a:chOff x="454605" y="5239272"/>
            <a:chExt cx="4635595" cy="479934"/>
          </a:xfrm>
        </p:grpSpPr>
        <p:grpSp>
          <p:nvGrpSpPr>
            <p:cNvPr id="17" name="Group 16">
              <a:extLst>
                <a:ext uri="{FF2B5EF4-FFF2-40B4-BE49-F238E27FC236}">
                  <a16:creationId xmlns:a16="http://schemas.microsoft.com/office/drawing/2014/main" id="{2A3F643D-64D9-D04B-B261-E77FFDEDDEC2}"/>
                </a:ext>
              </a:extLst>
            </p:cNvPr>
            <p:cNvGrpSpPr/>
            <p:nvPr/>
          </p:nvGrpSpPr>
          <p:grpSpPr>
            <a:xfrm>
              <a:off x="454605" y="5239272"/>
              <a:ext cx="4126272" cy="479934"/>
              <a:chOff x="4394658" y="5310329"/>
              <a:chExt cx="4126272" cy="479934"/>
            </a:xfrm>
          </p:grpSpPr>
          <p:sp>
            <p:nvSpPr>
              <p:cNvPr id="26" name="Rectangle 25">
                <a:extLst>
                  <a:ext uri="{FF2B5EF4-FFF2-40B4-BE49-F238E27FC236}">
                    <a16:creationId xmlns:a16="http://schemas.microsoft.com/office/drawing/2014/main" id="{3E8A733B-0055-F240-B92A-047D3085681B}"/>
                  </a:ext>
                </a:extLst>
              </p:cNvPr>
              <p:cNvSpPr/>
              <p:nvPr/>
            </p:nvSpPr>
            <p:spPr>
              <a:xfrm>
                <a:off x="4394658" y="5391593"/>
                <a:ext cx="4126272" cy="398670"/>
              </a:xfrm>
              <a:prstGeom prst="rect">
                <a:avLst/>
              </a:prstGeom>
              <a:solidFill>
                <a:srgbClr val="EDF1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7" name="Triangle 26">
                <a:extLst>
                  <a:ext uri="{FF2B5EF4-FFF2-40B4-BE49-F238E27FC236}">
                    <a16:creationId xmlns:a16="http://schemas.microsoft.com/office/drawing/2014/main" id="{ED2D007C-4503-0A42-BE07-F3E14FFB26D0}"/>
                  </a:ext>
                </a:extLst>
              </p:cNvPr>
              <p:cNvSpPr/>
              <p:nvPr/>
            </p:nvSpPr>
            <p:spPr>
              <a:xfrm>
                <a:off x="4517703" y="5310329"/>
                <a:ext cx="166463" cy="91951"/>
              </a:xfrm>
              <a:prstGeom prs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sp>
          <p:nvSpPr>
            <p:cNvPr id="18" name="TextBox 17">
              <a:extLst>
                <a:ext uri="{FF2B5EF4-FFF2-40B4-BE49-F238E27FC236}">
                  <a16:creationId xmlns:a16="http://schemas.microsoft.com/office/drawing/2014/main" id="{1D355869-230A-F142-93B0-319A3893BA92}"/>
                </a:ext>
              </a:extLst>
            </p:cNvPr>
            <p:cNvSpPr txBox="1"/>
            <p:nvPr/>
          </p:nvSpPr>
          <p:spPr>
            <a:xfrm>
              <a:off x="638231" y="5309494"/>
              <a:ext cx="708089" cy="406025"/>
            </a:xfrm>
            <a:prstGeom prst="rect">
              <a:avLst/>
            </a:prstGeom>
            <a:noFill/>
          </p:spPr>
          <p:txBody>
            <a:bodyPr wrap="square" lIns="82058" tIns="41029" rIns="82058" bIns="41029" rtlCol="0" anchor="ctr">
              <a:spAutoFit/>
            </a:bodyPr>
            <a:lstStyle/>
            <a:p>
              <a:r>
                <a:rPr lang="en-US" sz="1050" b="1" dirty="0">
                  <a:solidFill>
                    <a:schemeClr val="accent2"/>
                  </a:solidFill>
                  <a:cs typeface="55 Helvetica Roman"/>
                </a:rPr>
                <a:t>Broad Funding</a:t>
              </a:r>
              <a:endParaRPr lang="en-US" sz="1050" b="1" dirty="0">
                <a:solidFill>
                  <a:schemeClr val="accent2"/>
                </a:solidFill>
                <a:cs typeface="65 Helvetica Medium"/>
              </a:endParaRPr>
            </a:p>
          </p:txBody>
        </p:sp>
        <p:sp>
          <p:nvSpPr>
            <p:cNvPr id="19" name="TextBox 18">
              <a:extLst>
                <a:ext uri="{FF2B5EF4-FFF2-40B4-BE49-F238E27FC236}">
                  <a16:creationId xmlns:a16="http://schemas.microsoft.com/office/drawing/2014/main" id="{4C307D7D-6719-A44B-9B06-F584C11780E0}"/>
                </a:ext>
              </a:extLst>
            </p:cNvPr>
            <p:cNvSpPr txBox="1"/>
            <p:nvPr/>
          </p:nvSpPr>
          <p:spPr>
            <a:xfrm>
              <a:off x="1504072" y="5309494"/>
              <a:ext cx="1337191" cy="406025"/>
            </a:xfrm>
            <a:prstGeom prst="rect">
              <a:avLst/>
            </a:prstGeom>
            <a:noFill/>
          </p:spPr>
          <p:txBody>
            <a:bodyPr wrap="square" lIns="82058" tIns="41029" rIns="82058" bIns="41029" rtlCol="0" anchor="ctr">
              <a:spAutoFit/>
            </a:bodyPr>
            <a:lstStyle/>
            <a:p>
              <a:r>
                <a:rPr lang="en-US" sz="1050" b="1" dirty="0">
                  <a:solidFill>
                    <a:schemeClr val="accent2"/>
                  </a:solidFill>
                  <a:cs typeface="55 Helvetica Roman"/>
                </a:rPr>
                <a:t>Targeted </a:t>
              </a:r>
            </a:p>
            <a:p>
              <a:r>
                <a:rPr lang="en-US" sz="1050" b="1" dirty="0">
                  <a:solidFill>
                    <a:schemeClr val="accent2"/>
                  </a:solidFill>
                  <a:cs typeface="55 Helvetica Roman"/>
                </a:rPr>
                <a:t>Funding</a:t>
              </a:r>
              <a:endParaRPr lang="en-US" sz="1050" b="1" dirty="0">
                <a:solidFill>
                  <a:schemeClr val="accent2"/>
                </a:solidFill>
                <a:cs typeface="65 Helvetica Medium"/>
              </a:endParaRPr>
            </a:p>
          </p:txBody>
        </p:sp>
        <p:sp>
          <p:nvSpPr>
            <p:cNvPr id="20" name="TextBox 19">
              <a:extLst>
                <a:ext uri="{FF2B5EF4-FFF2-40B4-BE49-F238E27FC236}">
                  <a16:creationId xmlns:a16="http://schemas.microsoft.com/office/drawing/2014/main" id="{57CCD1C0-3714-C345-9531-8D87C422D15B}"/>
                </a:ext>
              </a:extLst>
            </p:cNvPr>
            <p:cNvSpPr txBox="1"/>
            <p:nvPr/>
          </p:nvSpPr>
          <p:spPr>
            <a:xfrm>
              <a:off x="2452452" y="5309514"/>
              <a:ext cx="1144992" cy="406017"/>
            </a:xfrm>
            <a:prstGeom prst="rect">
              <a:avLst/>
            </a:prstGeom>
            <a:noFill/>
          </p:spPr>
          <p:txBody>
            <a:bodyPr wrap="square" lIns="82048" tIns="41025" rIns="82048" bIns="41025" rtlCol="0" anchor="ctr">
              <a:spAutoFit/>
            </a:bodyPr>
            <a:lstStyle/>
            <a:p>
              <a:r>
                <a:rPr lang="en-US" sz="1050" b="1" dirty="0">
                  <a:solidFill>
                    <a:schemeClr val="accent2"/>
                  </a:solidFill>
                  <a:cs typeface="55 Helvetica Roman"/>
                </a:rPr>
                <a:t>Pragmatic Clinical Trials</a:t>
              </a:r>
              <a:endParaRPr lang="en-US" sz="1050" b="1" dirty="0">
                <a:solidFill>
                  <a:schemeClr val="accent2"/>
                </a:solidFill>
                <a:cs typeface="65 Helvetica Medium"/>
              </a:endParaRPr>
            </a:p>
          </p:txBody>
        </p:sp>
        <p:sp>
          <p:nvSpPr>
            <p:cNvPr id="21" name="TextBox 20">
              <a:extLst>
                <a:ext uri="{FF2B5EF4-FFF2-40B4-BE49-F238E27FC236}">
                  <a16:creationId xmlns:a16="http://schemas.microsoft.com/office/drawing/2014/main" id="{13D34E08-262E-5045-9306-0F6F0C9E24B8}"/>
                </a:ext>
              </a:extLst>
            </p:cNvPr>
            <p:cNvSpPr txBox="1"/>
            <p:nvPr/>
          </p:nvSpPr>
          <p:spPr>
            <a:xfrm>
              <a:off x="3753009" y="5309514"/>
              <a:ext cx="1337191" cy="406017"/>
            </a:xfrm>
            <a:prstGeom prst="rect">
              <a:avLst/>
            </a:prstGeom>
            <a:noFill/>
          </p:spPr>
          <p:txBody>
            <a:bodyPr wrap="square" lIns="82048" tIns="41025" rIns="82048" bIns="41025" rtlCol="0" anchor="ctr">
              <a:spAutoFit/>
            </a:bodyPr>
            <a:lstStyle/>
            <a:p>
              <a:r>
                <a:rPr lang="en-US" sz="1050" b="1" dirty="0">
                  <a:solidFill>
                    <a:schemeClr val="accent2"/>
                  </a:solidFill>
                  <a:cs typeface="55 Helvetica Roman"/>
                </a:rPr>
                <a:t>Pilot </a:t>
              </a:r>
            </a:p>
            <a:p>
              <a:r>
                <a:rPr lang="en-US" sz="1050" b="1" dirty="0">
                  <a:solidFill>
                    <a:schemeClr val="accent2"/>
                  </a:solidFill>
                  <a:cs typeface="55 Helvetica Roman"/>
                </a:rPr>
                <a:t>Studies</a:t>
              </a:r>
              <a:endParaRPr lang="en-US" sz="1050" b="1" dirty="0">
                <a:solidFill>
                  <a:schemeClr val="accent2"/>
                </a:solidFill>
                <a:cs typeface="65 Helvetica Medium"/>
              </a:endParaRPr>
            </a:p>
          </p:txBody>
        </p:sp>
        <p:sp>
          <p:nvSpPr>
            <p:cNvPr id="22" name="Oval 21">
              <a:extLst>
                <a:ext uri="{FF2B5EF4-FFF2-40B4-BE49-F238E27FC236}">
                  <a16:creationId xmlns:a16="http://schemas.microsoft.com/office/drawing/2014/main" id="{8AA32932-9A3C-9D48-8F84-89A2B34DB7E1}"/>
                </a:ext>
              </a:extLst>
            </p:cNvPr>
            <p:cNvSpPr/>
            <p:nvPr/>
          </p:nvSpPr>
          <p:spPr>
            <a:xfrm>
              <a:off x="550547" y="5384484"/>
              <a:ext cx="132835" cy="128929"/>
            </a:xfrm>
            <a:prstGeom prst="ellipse">
              <a:avLst/>
            </a:prstGeom>
            <a:solidFill>
              <a:srgbClr val="00A9F6"/>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400" dirty="0"/>
            </a:p>
          </p:txBody>
        </p:sp>
        <p:sp>
          <p:nvSpPr>
            <p:cNvPr id="23" name="Oval 22">
              <a:extLst>
                <a:ext uri="{FF2B5EF4-FFF2-40B4-BE49-F238E27FC236}">
                  <a16:creationId xmlns:a16="http://schemas.microsoft.com/office/drawing/2014/main" id="{D4B31E51-286F-C847-8D7E-6D261445F6C6}"/>
                </a:ext>
              </a:extLst>
            </p:cNvPr>
            <p:cNvSpPr/>
            <p:nvPr/>
          </p:nvSpPr>
          <p:spPr>
            <a:xfrm>
              <a:off x="1409242" y="5384484"/>
              <a:ext cx="132835" cy="128929"/>
            </a:xfrm>
            <a:prstGeom prst="ellipse">
              <a:avLst/>
            </a:prstGeom>
            <a:solidFill>
              <a:srgbClr val="073857"/>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400"/>
            </a:p>
          </p:txBody>
        </p:sp>
        <p:sp>
          <p:nvSpPr>
            <p:cNvPr id="24" name="Oval 23">
              <a:extLst>
                <a:ext uri="{FF2B5EF4-FFF2-40B4-BE49-F238E27FC236}">
                  <a16:creationId xmlns:a16="http://schemas.microsoft.com/office/drawing/2014/main" id="{2A3FB81E-19E2-D141-9982-C043B53EA341}"/>
                </a:ext>
              </a:extLst>
            </p:cNvPr>
            <p:cNvSpPr/>
            <p:nvPr/>
          </p:nvSpPr>
          <p:spPr>
            <a:xfrm>
              <a:off x="2350478" y="5384484"/>
              <a:ext cx="132835" cy="128929"/>
            </a:xfrm>
            <a:prstGeom prst="ellipse">
              <a:avLst/>
            </a:prstGeom>
            <a:solidFill>
              <a:srgbClr val="74C800"/>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400"/>
            </a:p>
          </p:txBody>
        </p:sp>
        <p:sp>
          <p:nvSpPr>
            <p:cNvPr id="25" name="Oval 24">
              <a:extLst>
                <a:ext uri="{FF2B5EF4-FFF2-40B4-BE49-F238E27FC236}">
                  <a16:creationId xmlns:a16="http://schemas.microsoft.com/office/drawing/2014/main" id="{C3D9507F-B2E3-AF4C-9DD7-88727CDDAB71}"/>
                </a:ext>
              </a:extLst>
            </p:cNvPr>
            <p:cNvSpPr/>
            <p:nvPr/>
          </p:nvSpPr>
          <p:spPr>
            <a:xfrm>
              <a:off x="3649664" y="5384484"/>
              <a:ext cx="132835" cy="12892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400"/>
            </a:p>
          </p:txBody>
        </p:sp>
      </p:grpSp>
      <p:sp>
        <p:nvSpPr>
          <p:cNvPr id="28" name="Slide Number Placeholder 21">
            <a:extLst>
              <a:ext uri="{FF2B5EF4-FFF2-40B4-BE49-F238E27FC236}">
                <a16:creationId xmlns:a16="http://schemas.microsoft.com/office/drawing/2014/main" id="{0DBF9F64-D1F1-7C40-AAA7-74EB8CD1D494}"/>
              </a:ext>
            </a:extLst>
          </p:cNvPr>
          <p:cNvSpPr txBox="1">
            <a:spLocks/>
          </p:cNvSpPr>
          <p:nvPr/>
        </p:nvSpPr>
        <p:spPr>
          <a:xfrm>
            <a:off x="8266545" y="6243012"/>
            <a:ext cx="531091" cy="365125"/>
          </a:xfrm>
          <a:prstGeom prst="rect">
            <a:avLst/>
          </a:prstGeom>
        </p:spPr>
        <p:txBody>
          <a:bodyPr/>
          <a:lst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9"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9"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a:lstStyle>
          <a:p>
            <a:fld id="{1046E0F0-A629-AF47-82DD-3B28C859BC11}" type="slidenum">
              <a:rPr lang="en-US" sz="1300" smtClean="0">
                <a:solidFill>
                  <a:prstClr val="white">
                    <a:lumMod val="50000"/>
                  </a:prstClr>
                </a:solidFill>
                <a:latin typeface="Arial" pitchFamily="34" charset="0"/>
                <a:cs typeface="Arial" pitchFamily="34" charset="0"/>
              </a:rPr>
              <a:pPr/>
              <a:t>4</a:t>
            </a:fld>
            <a:endParaRPr lang="en-US" sz="1300" dirty="0">
              <a:solidFill>
                <a:prstClr val="white">
                  <a:lumMod val="50000"/>
                </a:prstClr>
              </a:solidFill>
              <a:latin typeface="Arial" pitchFamily="34" charset="0"/>
              <a:cs typeface="Arial" pitchFamily="34" charset="0"/>
            </a:endParaRPr>
          </a:p>
        </p:txBody>
      </p:sp>
    </p:spTree>
    <p:extLst>
      <p:ext uri="{BB962C8B-B14F-4D97-AF65-F5344CB8AC3E}">
        <p14:creationId xmlns:p14="http://schemas.microsoft.com/office/powerpoint/2010/main" val="3353011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0"/>
          </p:nvPr>
        </p:nvSpPr>
        <p:spPr/>
        <p:txBody>
          <a:bodyPr/>
          <a:lstStyle/>
          <a:p>
            <a:fld id="{1046E0F0-A629-AF47-82DD-3B28C859BC11}" type="slidenum">
              <a:rPr lang="en-US" smtClean="0">
                <a:solidFill>
                  <a:prstClr val="white">
                    <a:lumMod val="50000"/>
                  </a:prstClr>
                </a:solidFill>
                <a:latin typeface="Arial" pitchFamily="34" charset="0"/>
                <a:cs typeface="Arial" pitchFamily="34" charset="0"/>
              </a:rPr>
              <a:pPr/>
              <a:t>5</a:t>
            </a:fld>
            <a:endParaRPr lang="en-US">
              <a:solidFill>
                <a:prstClr val="white">
                  <a:lumMod val="50000"/>
                </a:prstClr>
              </a:solidFill>
              <a:latin typeface="Arial" pitchFamily="34" charset="0"/>
              <a:cs typeface="Arial" pitchFamily="34" charset="0"/>
            </a:endParaRPr>
          </a:p>
        </p:txBody>
      </p:sp>
      <p:sp>
        <p:nvSpPr>
          <p:cNvPr id="10" name="Content Placeholder 4"/>
          <p:cNvSpPr>
            <a:spLocks noGrp="1"/>
          </p:cNvSpPr>
          <p:nvPr>
            <p:ph sz="quarter" idx="14"/>
          </p:nvPr>
        </p:nvSpPr>
        <p:spPr>
          <a:xfrm>
            <a:off x="443754" y="1333027"/>
            <a:ext cx="3801676" cy="4699752"/>
          </a:xfrm>
        </p:spPr>
        <p:txBody>
          <a:bodyPr/>
          <a:lstStyle/>
          <a:p>
            <a:r>
              <a:rPr lang="en-US" sz="1400" dirty="0">
                <a:solidFill>
                  <a:schemeClr val="accent6">
                    <a:lumMod val="50000"/>
                  </a:schemeClr>
                </a:solidFill>
              </a:rPr>
              <a:t>From March 2019 to September 2020, PCORI has committed approximately $345M in funding, the vast majority (around $259M) focused on 73 research-related projects and another $79 million on methodology, engagement and infrastructure projects</a:t>
            </a:r>
            <a:r>
              <a:rPr lang="en-US" sz="1400" baseline="30000" dirty="0">
                <a:solidFill>
                  <a:schemeClr val="accent6">
                    <a:lumMod val="50000"/>
                  </a:schemeClr>
                </a:solidFill>
              </a:rPr>
              <a:t>1</a:t>
            </a:r>
          </a:p>
          <a:p>
            <a:pPr lvl="0">
              <a:spcBef>
                <a:spcPts val="900"/>
              </a:spcBef>
              <a:spcAft>
                <a:spcPts val="0"/>
              </a:spcAft>
              <a:buSzPts val="1800"/>
              <a:buFont typeface="Arial"/>
              <a:buChar char="●"/>
            </a:pPr>
            <a:r>
              <a:rPr lang="en-US" sz="1400" dirty="0">
                <a:solidFill>
                  <a:schemeClr val="accent6">
                    <a:lumMod val="50000"/>
                  </a:schemeClr>
                </a:solidFill>
              </a:rPr>
              <a:t>PCORI funding projects generally fall into 1 of 4 categories:</a:t>
            </a:r>
          </a:p>
          <a:p>
            <a:pPr marL="466725" lvl="1" indent="-228600">
              <a:spcBef>
                <a:spcPts val="900"/>
              </a:spcBef>
              <a:spcAft>
                <a:spcPts val="0"/>
              </a:spcAft>
              <a:buSzPts val="1800"/>
            </a:pPr>
            <a:r>
              <a:rPr lang="en-US" sz="1400" dirty="0">
                <a:solidFill>
                  <a:schemeClr val="accent6">
                    <a:lumMod val="50000"/>
                  </a:schemeClr>
                </a:solidFill>
              </a:rPr>
              <a:t>Comparative effectiveness research (CER) studies (76%)</a:t>
            </a:r>
          </a:p>
          <a:p>
            <a:pPr marL="466725" lvl="1" indent="-228600">
              <a:spcBef>
                <a:spcPts val="900"/>
              </a:spcBef>
              <a:spcAft>
                <a:spcPts val="0"/>
              </a:spcAft>
              <a:buSzPts val="1800"/>
            </a:pPr>
            <a:r>
              <a:rPr lang="en-US" sz="1400" dirty="0">
                <a:solidFill>
                  <a:schemeClr val="accent6">
                    <a:lumMod val="50000"/>
                  </a:schemeClr>
                </a:solidFill>
              </a:rPr>
              <a:t>Methodology (8%)</a:t>
            </a:r>
          </a:p>
          <a:p>
            <a:pPr marL="466725" lvl="1" indent="-228600">
              <a:spcBef>
                <a:spcPts val="900"/>
              </a:spcBef>
              <a:spcAft>
                <a:spcPts val="0"/>
              </a:spcAft>
              <a:buSzPts val="1800"/>
            </a:pPr>
            <a:r>
              <a:rPr lang="en-US" sz="1400" dirty="0">
                <a:solidFill>
                  <a:schemeClr val="accent6">
                    <a:lumMod val="50000"/>
                  </a:schemeClr>
                </a:solidFill>
              </a:rPr>
              <a:t>Infrastructure (5%)</a:t>
            </a:r>
          </a:p>
          <a:p>
            <a:pPr marL="466725" lvl="1" indent="-228600">
              <a:spcBef>
                <a:spcPts val="900"/>
              </a:spcBef>
              <a:spcAft>
                <a:spcPts val="0"/>
              </a:spcAft>
              <a:buSzPts val="1800"/>
            </a:pPr>
            <a:r>
              <a:rPr lang="en-US" sz="1400" dirty="0">
                <a:solidFill>
                  <a:schemeClr val="accent6">
                    <a:lumMod val="50000"/>
                  </a:schemeClr>
                </a:solidFill>
              </a:rPr>
              <a:t>Engagements Awards (11%)</a:t>
            </a:r>
          </a:p>
          <a:p>
            <a:pPr marL="0" lvl="0" indent="0">
              <a:spcBef>
                <a:spcPts val="900"/>
              </a:spcBef>
              <a:spcAft>
                <a:spcPts val="0"/>
              </a:spcAft>
              <a:buSzPts val="1800"/>
              <a:buNone/>
            </a:pPr>
            <a:endParaRPr lang="en-US" sz="1400" dirty="0">
              <a:solidFill>
                <a:schemeClr val="accent6">
                  <a:lumMod val="50000"/>
                </a:schemeClr>
              </a:solidFill>
            </a:endParaRPr>
          </a:p>
        </p:txBody>
      </p:sp>
      <p:sp>
        <p:nvSpPr>
          <p:cNvPr id="8" name="Content Placeholder 7"/>
          <p:cNvSpPr>
            <a:spLocks noGrp="1"/>
          </p:cNvSpPr>
          <p:nvPr>
            <p:ph sz="quarter" idx="17"/>
          </p:nvPr>
        </p:nvSpPr>
        <p:spPr>
          <a:xfrm>
            <a:off x="457200" y="6032779"/>
            <a:ext cx="5595258" cy="698501"/>
          </a:xfrm>
        </p:spPr>
        <p:txBody>
          <a:bodyPr/>
          <a:lstStyle/>
          <a:p>
            <a:pPr>
              <a:buFont typeface="+mj-lt"/>
              <a:buAutoNum type="arabicPeriod"/>
            </a:pPr>
            <a:r>
              <a:rPr lang="en-US" sz="800" dirty="0">
                <a:solidFill>
                  <a:schemeClr val="accent6">
                    <a:lumMod val="50000"/>
                  </a:schemeClr>
                </a:solidFill>
                <a:latin typeface="Arial"/>
                <a:cs typeface="Arial"/>
              </a:rPr>
              <a:t>PCORI: Research &amp; Results. </a:t>
            </a:r>
            <a:r>
              <a:rPr lang="en-US" sz="800" dirty="0">
                <a:solidFill>
                  <a:schemeClr val="accent6">
                    <a:lumMod val="50000"/>
                  </a:schemeClr>
                </a:solidFill>
                <a:latin typeface="Arial"/>
                <a:cs typeface="Arial"/>
                <a:hlinkClick r:id="rId2">
                  <a:extLst>
                    <a:ext uri="{A12FA001-AC4F-418D-AE19-62706E023703}">
                      <ahyp:hlinkClr xmlns:ahyp="http://schemas.microsoft.com/office/drawing/2018/hyperlinkcolor" val="tx"/>
                    </a:ext>
                  </a:extLst>
                </a:hlinkClick>
              </a:rPr>
              <a:t>http://www.pcori.org/research-results-home</a:t>
            </a:r>
            <a:r>
              <a:rPr lang="en-US" sz="800" dirty="0">
                <a:solidFill>
                  <a:schemeClr val="accent6">
                    <a:lumMod val="50000"/>
                  </a:schemeClr>
                </a:solidFill>
                <a:latin typeface="Arial"/>
                <a:cs typeface="Arial"/>
              </a:rPr>
              <a:t>.  Funding projects not listed as research projects or methodological research were classified as general infrastructure, primarily composed of engagement award projects and </a:t>
            </a:r>
            <a:r>
              <a:rPr lang="en-US" sz="800" dirty="0" err="1">
                <a:solidFill>
                  <a:schemeClr val="accent6">
                    <a:lumMod val="50000"/>
                  </a:schemeClr>
                </a:solidFill>
                <a:latin typeface="Arial"/>
                <a:cs typeface="Arial"/>
              </a:rPr>
              <a:t>PCORnet</a:t>
            </a:r>
            <a:r>
              <a:rPr lang="en-US" sz="800" dirty="0">
                <a:solidFill>
                  <a:schemeClr val="accent6">
                    <a:lumMod val="50000"/>
                  </a:schemeClr>
                </a:solidFill>
                <a:latin typeface="Arial"/>
                <a:cs typeface="Arial"/>
              </a:rPr>
              <a:t> Clinical Data Research Networks.</a:t>
            </a:r>
          </a:p>
        </p:txBody>
      </p:sp>
      <p:sp>
        <p:nvSpPr>
          <p:cNvPr id="6" name="Title 5">
            <a:extLst>
              <a:ext uri="{FF2B5EF4-FFF2-40B4-BE49-F238E27FC236}">
                <a16:creationId xmlns:a16="http://schemas.microsoft.com/office/drawing/2014/main" id="{843A2A2D-3CBB-4FE2-B7C8-0A19ED66CDB7}"/>
              </a:ext>
            </a:extLst>
          </p:cNvPr>
          <p:cNvSpPr>
            <a:spLocks noGrp="1"/>
          </p:cNvSpPr>
          <p:nvPr>
            <p:ph type="title"/>
          </p:nvPr>
        </p:nvSpPr>
        <p:spPr>
          <a:xfrm>
            <a:off x="457200" y="71919"/>
            <a:ext cx="7809346" cy="772922"/>
          </a:xfrm>
        </p:spPr>
        <p:txBody>
          <a:bodyPr/>
          <a:lstStyle/>
          <a:p>
            <a:r>
              <a:rPr lang="en-US" dirty="0"/>
              <a:t>From 2019 to September 2020, 76% of PCORI Research Funding Has Been Directed Toward CER </a:t>
            </a:r>
          </a:p>
        </p:txBody>
      </p:sp>
      <p:graphicFrame>
        <p:nvGraphicFramePr>
          <p:cNvPr id="12" name="Content Placeholder 3">
            <a:extLst>
              <a:ext uri="{FF2B5EF4-FFF2-40B4-BE49-F238E27FC236}">
                <a16:creationId xmlns:a16="http://schemas.microsoft.com/office/drawing/2014/main" id="{2C8D0620-0445-4664-8B84-D12EBC16E9E3}"/>
              </a:ext>
            </a:extLst>
          </p:cNvPr>
          <p:cNvGraphicFramePr>
            <a:graphicFrameLocks/>
          </p:cNvGraphicFramePr>
          <p:nvPr>
            <p:extLst>
              <p:ext uri="{D42A27DB-BD31-4B8C-83A1-F6EECF244321}">
                <p14:modId xmlns:p14="http://schemas.microsoft.com/office/powerpoint/2010/main" val="36742600"/>
              </p:ext>
            </p:extLst>
          </p:nvPr>
        </p:nvGraphicFramePr>
        <p:xfrm>
          <a:off x="4419352" y="916760"/>
          <a:ext cx="4378284" cy="4535343"/>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F8EBCF0D-CE1F-264C-ACD4-6AA2355618BA}"/>
              </a:ext>
            </a:extLst>
          </p:cNvPr>
          <p:cNvCxnSpPr/>
          <p:nvPr/>
        </p:nvCxnSpPr>
        <p:spPr>
          <a:xfrm>
            <a:off x="4419352" y="1355207"/>
            <a:ext cx="0" cy="4447486"/>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AAD6F1B6-FCA8-714A-B7E3-47775B293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7490" y="2197880"/>
            <a:ext cx="2231608" cy="2209800"/>
          </a:xfrm>
          <a:prstGeom prst="rect">
            <a:avLst/>
          </a:prstGeom>
        </p:spPr>
      </p:pic>
      <p:sp>
        <p:nvSpPr>
          <p:cNvPr id="14" name="TextBox 16">
            <a:extLst>
              <a:ext uri="{FF2B5EF4-FFF2-40B4-BE49-F238E27FC236}">
                <a16:creationId xmlns:a16="http://schemas.microsoft.com/office/drawing/2014/main" id="{4B3AEE72-91F4-C84C-AE18-F64F4BD4A26C}"/>
              </a:ext>
            </a:extLst>
          </p:cNvPr>
          <p:cNvSpPr txBox="1"/>
          <p:nvPr/>
        </p:nvSpPr>
        <p:spPr>
          <a:xfrm>
            <a:off x="5855479" y="2750125"/>
            <a:ext cx="1743783" cy="878405"/>
          </a:xfrm>
          <a:prstGeom prst="rect">
            <a:avLst/>
          </a:prstGeom>
          <a:noFill/>
        </p:spPr>
        <p:txBody>
          <a:bodyPr wrap="square" lIns="89875" tIns="44937" rIns="89875" bIns="44937"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039"/>
            <a:r>
              <a:rPr lang="en-US" sz="1147" dirty="0">
                <a:solidFill>
                  <a:schemeClr val="accent2"/>
                </a:solidFill>
                <a:cs typeface="Arial" pitchFamily="34" charset="0"/>
              </a:rPr>
              <a:t>TOTAL RESEARCH PROJECT FUNDING</a:t>
            </a:r>
          </a:p>
          <a:p>
            <a:pPr algn="ctr" defTabSz="457039"/>
            <a:r>
              <a:rPr lang="en-US" sz="2824" b="1" dirty="0">
                <a:solidFill>
                  <a:schemeClr val="accent2"/>
                </a:solidFill>
                <a:cs typeface="Arial" pitchFamily="34" charset="0"/>
              </a:rPr>
              <a:t>$345M</a:t>
            </a:r>
          </a:p>
        </p:txBody>
      </p:sp>
      <p:grpSp>
        <p:nvGrpSpPr>
          <p:cNvPr id="15" name="Group 14">
            <a:extLst>
              <a:ext uri="{FF2B5EF4-FFF2-40B4-BE49-F238E27FC236}">
                <a16:creationId xmlns:a16="http://schemas.microsoft.com/office/drawing/2014/main" id="{F73C4468-3B33-1640-AEFE-5E621BA95B90}"/>
              </a:ext>
            </a:extLst>
          </p:cNvPr>
          <p:cNvGrpSpPr/>
          <p:nvPr/>
        </p:nvGrpSpPr>
        <p:grpSpPr>
          <a:xfrm>
            <a:off x="4691466" y="5304626"/>
            <a:ext cx="4443656" cy="479934"/>
            <a:chOff x="454605" y="5239272"/>
            <a:chExt cx="4443656" cy="479934"/>
          </a:xfrm>
        </p:grpSpPr>
        <p:grpSp>
          <p:nvGrpSpPr>
            <p:cNvPr id="16" name="Group 15">
              <a:extLst>
                <a:ext uri="{FF2B5EF4-FFF2-40B4-BE49-F238E27FC236}">
                  <a16:creationId xmlns:a16="http://schemas.microsoft.com/office/drawing/2014/main" id="{D7419372-F305-D94F-8785-5340B5B22319}"/>
                </a:ext>
              </a:extLst>
            </p:cNvPr>
            <p:cNvGrpSpPr/>
            <p:nvPr/>
          </p:nvGrpSpPr>
          <p:grpSpPr>
            <a:xfrm>
              <a:off x="454605" y="5239272"/>
              <a:ext cx="4126272" cy="479934"/>
              <a:chOff x="4394658" y="5310329"/>
              <a:chExt cx="4126272" cy="479934"/>
            </a:xfrm>
          </p:grpSpPr>
          <p:sp>
            <p:nvSpPr>
              <p:cNvPr id="26" name="Rectangle 25">
                <a:extLst>
                  <a:ext uri="{FF2B5EF4-FFF2-40B4-BE49-F238E27FC236}">
                    <a16:creationId xmlns:a16="http://schemas.microsoft.com/office/drawing/2014/main" id="{370BE84A-4E51-D044-8CA8-C4D79AA94A91}"/>
                  </a:ext>
                </a:extLst>
              </p:cNvPr>
              <p:cNvSpPr/>
              <p:nvPr/>
            </p:nvSpPr>
            <p:spPr>
              <a:xfrm>
                <a:off x="4394658" y="5391593"/>
                <a:ext cx="4126272" cy="398670"/>
              </a:xfrm>
              <a:prstGeom prst="rect">
                <a:avLst/>
              </a:prstGeom>
              <a:solidFill>
                <a:srgbClr val="EDF1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7" name="Triangle 26">
                <a:extLst>
                  <a:ext uri="{FF2B5EF4-FFF2-40B4-BE49-F238E27FC236}">
                    <a16:creationId xmlns:a16="http://schemas.microsoft.com/office/drawing/2014/main" id="{D62AE2B8-8DA3-0B48-9845-D70C9CDFAA39}"/>
                  </a:ext>
                </a:extLst>
              </p:cNvPr>
              <p:cNvSpPr/>
              <p:nvPr/>
            </p:nvSpPr>
            <p:spPr>
              <a:xfrm>
                <a:off x="4517703" y="5310329"/>
                <a:ext cx="166463" cy="91951"/>
              </a:xfrm>
              <a:prstGeom prs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sp>
          <p:nvSpPr>
            <p:cNvPr id="17" name="TextBox 16">
              <a:extLst>
                <a:ext uri="{FF2B5EF4-FFF2-40B4-BE49-F238E27FC236}">
                  <a16:creationId xmlns:a16="http://schemas.microsoft.com/office/drawing/2014/main" id="{749FB236-534B-2045-81F6-9EDD97847A72}"/>
                </a:ext>
              </a:extLst>
            </p:cNvPr>
            <p:cNvSpPr txBox="1"/>
            <p:nvPr/>
          </p:nvSpPr>
          <p:spPr>
            <a:xfrm>
              <a:off x="638232" y="5386438"/>
              <a:ext cx="624512" cy="252136"/>
            </a:xfrm>
            <a:prstGeom prst="rect">
              <a:avLst/>
            </a:prstGeom>
            <a:noFill/>
          </p:spPr>
          <p:txBody>
            <a:bodyPr wrap="square" lIns="82058" tIns="41029" rIns="82058" bIns="41029" rtlCol="0" anchor="ctr">
              <a:spAutoFit/>
            </a:bodyPr>
            <a:lstStyle/>
            <a:p>
              <a:r>
                <a:rPr lang="en-US" sz="1050" b="1" dirty="0">
                  <a:solidFill>
                    <a:schemeClr val="accent2"/>
                  </a:solidFill>
                  <a:cs typeface="55 Helvetica Roman"/>
                </a:rPr>
                <a:t>CER</a:t>
              </a:r>
              <a:endParaRPr lang="en-US" sz="1050" b="1" dirty="0">
                <a:solidFill>
                  <a:schemeClr val="accent2"/>
                </a:solidFill>
                <a:cs typeface="65 Helvetica Medium"/>
              </a:endParaRPr>
            </a:p>
          </p:txBody>
        </p:sp>
        <p:sp>
          <p:nvSpPr>
            <p:cNvPr id="18" name="TextBox 17">
              <a:extLst>
                <a:ext uri="{FF2B5EF4-FFF2-40B4-BE49-F238E27FC236}">
                  <a16:creationId xmlns:a16="http://schemas.microsoft.com/office/drawing/2014/main" id="{2332F6BD-6892-A646-A438-F53D2F237501}"/>
                </a:ext>
              </a:extLst>
            </p:cNvPr>
            <p:cNvSpPr txBox="1"/>
            <p:nvPr/>
          </p:nvSpPr>
          <p:spPr>
            <a:xfrm>
              <a:off x="1231257" y="5386438"/>
              <a:ext cx="1337191" cy="252136"/>
            </a:xfrm>
            <a:prstGeom prst="rect">
              <a:avLst/>
            </a:prstGeom>
            <a:noFill/>
          </p:spPr>
          <p:txBody>
            <a:bodyPr wrap="square" lIns="82058" tIns="41029" rIns="82058" bIns="41029" rtlCol="0" anchor="ctr">
              <a:spAutoFit/>
            </a:bodyPr>
            <a:lstStyle/>
            <a:p>
              <a:r>
                <a:rPr lang="en-US" sz="1050" b="1" dirty="0">
                  <a:solidFill>
                    <a:schemeClr val="accent2"/>
                  </a:solidFill>
                  <a:cs typeface="55 Helvetica Roman"/>
                </a:rPr>
                <a:t>Methodology</a:t>
              </a:r>
              <a:endParaRPr lang="en-US" sz="1050" b="1" dirty="0">
                <a:solidFill>
                  <a:schemeClr val="accent2"/>
                </a:solidFill>
                <a:cs typeface="65 Helvetica Medium"/>
              </a:endParaRPr>
            </a:p>
          </p:txBody>
        </p:sp>
        <p:sp>
          <p:nvSpPr>
            <p:cNvPr id="19" name="TextBox 18">
              <a:extLst>
                <a:ext uri="{FF2B5EF4-FFF2-40B4-BE49-F238E27FC236}">
                  <a16:creationId xmlns:a16="http://schemas.microsoft.com/office/drawing/2014/main" id="{52FC48D4-DC90-E04D-B5C5-768C866867CA}"/>
                </a:ext>
              </a:extLst>
            </p:cNvPr>
            <p:cNvSpPr txBox="1"/>
            <p:nvPr/>
          </p:nvSpPr>
          <p:spPr>
            <a:xfrm>
              <a:off x="2374704" y="5386458"/>
              <a:ext cx="1337191" cy="252128"/>
            </a:xfrm>
            <a:prstGeom prst="rect">
              <a:avLst/>
            </a:prstGeom>
            <a:noFill/>
          </p:spPr>
          <p:txBody>
            <a:bodyPr wrap="square" lIns="82048" tIns="41025" rIns="82048" bIns="41025" rtlCol="0" anchor="ctr">
              <a:spAutoFit/>
            </a:bodyPr>
            <a:lstStyle/>
            <a:p>
              <a:r>
                <a:rPr lang="en-US" sz="1050" b="1" dirty="0">
                  <a:solidFill>
                    <a:schemeClr val="accent2"/>
                  </a:solidFill>
                  <a:cs typeface="55 Helvetica Roman"/>
                </a:rPr>
                <a:t>Infrastructure</a:t>
              </a:r>
              <a:endParaRPr lang="en-US" sz="1050" b="1" dirty="0">
                <a:solidFill>
                  <a:schemeClr val="accent2"/>
                </a:solidFill>
                <a:cs typeface="65 Helvetica Medium"/>
              </a:endParaRPr>
            </a:p>
          </p:txBody>
        </p:sp>
        <p:sp>
          <p:nvSpPr>
            <p:cNvPr id="20" name="TextBox 19">
              <a:extLst>
                <a:ext uri="{FF2B5EF4-FFF2-40B4-BE49-F238E27FC236}">
                  <a16:creationId xmlns:a16="http://schemas.microsoft.com/office/drawing/2014/main" id="{AF437929-4CB8-8444-9F67-8BCCA874C9AE}"/>
                </a:ext>
              </a:extLst>
            </p:cNvPr>
            <p:cNvSpPr txBox="1"/>
            <p:nvPr/>
          </p:nvSpPr>
          <p:spPr>
            <a:xfrm>
              <a:off x="3561070" y="5386458"/>
              <a:ext cx="1337191" cy="252128"/>
            </a:xfrm>
            <a:prstGeom prst="rect">
              <a:avLst/>
            </a:prstGeom>
            <a:noFill/>
          </p:spPr>
          <p:txBody>
            <a:bodyPr wrap="square" lIns="82048" tIns="41025" rIns="82048" bIns="41025" rtlCol="0" anchor="ctr">
              <a:spAutoFit/>
            </a:bodyPr>
            <a:lstStyle/>
            <a:p>
              <a:r>
                <a:rPr lang="en-US" sz="1050" b="1" dirty="0">
                  <a:solidFill>
                    <a:schemeClr val="accent2"/>
                  </a:solidFill>
                  <a:cs typeface="55 Helvetica Roman"/>
                </a:rPr>
                <a:t>Engagement</a:t>
              </a:r>
              <a:endParaRPr lang="en-US" sz="1050" b="1" dirty="0">
                <a:solidFill>
                  <a:schemeClr val="accent2"/>
                </a:solidFill>
                <a:cs typeface="65 Helvetica Medium"/>
              </a:endParaRPr>
            </a:p>
          </p:txBody>
        </p:sp>
        <p:sp>
          <p:nvSpPr>
            <p:cNvPr id="21" name="Oval 20">
              <a:extLst>
                <a:ext uri="{FF2B5EF4-FFF2-40B4-BE49-F238E27FC236}">
                  <a16:creationId xmlns:a16="http://schemas.microsoft.com/office/drawing/2014/main" id="{D691CAA3-FA1E-CC46-9250-7172435BA510}"/>
                </a:ext>
              </a:extLst>
            </p:cNvPr>
            <p:cNvSpPr/>
            <p:nvPr/>
          </p:nvSpPr>
          <p:spPr>
            <a:xfrm>
              <a:off x="550547" y="5449800"/>
              <a:ext cx="132835" cy="128929"/>
            </a:xfrm>
            <a:prstGeom prst="ellipse">
              <a:avLst/>
            </a:prstGeom>
            <a:solidFill>
              <a:srgbClr val="00A9F6"/>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400" dirty="0"/>
            </a:p>
          </p:txBody>
        </p:sp>
        <p:sp>
          <p:nvSpPr>
            <p:cNvPr id="23" name="Oval 22">
              <a:extLst>
                <a:ext uri="{FF2B5EF4-FFF2-40B4-BE49-F238E27FC236}">
                  <a16:creationId xmlns:a16="http://schemas.microsoft.com/office/drawing/2014/main" id="{91707BF1-9531-D840-B3F1-47EE8858DAE0}"/>
                </a:ext>
              </a:extLst>
            </p:cNvPr>
            <p:cNvSpPr/>
            <p:nvPr/>
          </p:nvSpPr>
          <p:spPr>
            <a:xfrm>
              <a:off x="1136427" y="5449800"/>
              <a:ext cx="132835" cy="128929"/>
            </a:xfrm>
            <a:prstGeom prst="ellipse">
              <a:avLst/>
            </a:prstGeom>
            <a:solidFill>
              <a:srgbClr val="073857"/>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400"/>
            </a:p>
          </p:txBody>
        </p:sp>
        <p:sp>
          <p:nvSpPr>
            <p:cNvPr id="24" name="Oval 23">
              <a:extLst>
                <a:ext uri="{FF2B5EF4-FFF2-40B4-BE49-F238E27FC236}">
                  <a16:creationId xmlns:a16="http://schemas.microsoft.com/office/drawing/2014/main" id="{11ED7A32-FC7C-0546-8CC2-1406D1DA7FAC}"/>
                </a:ext>
              </a:extLst>
            </p:cNvPr>
            <p:cNvSpPr/>
            <p:nvPr/>
          </p:nvSpPr>
          <p:spPr>
            <a:xfrm>
              <a:off x="2272731" y="5449800"/>
              <a:ext cx="132835" cy="128929"/>
            </a:xfrm>
            <a:prstGeom prst="ellipse">
              <a:avLst/>
            </a:prstGeom>
            <a:solidFill>
              <a:srgbClr val="74C800"/>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400"/>
            </a:p>
          </p:txBody>
        </p:sp>
        <p:sp>
          <p:nvSpPr>
            <p:cNvPr id="25" name="Oval 24">
              <a:extLst>
                <a:ext uri="{FF2B5EF4-FFF2-40B4-BE49-F238E27FC236}">
                  <a16:creationId xmlns:a16="http://schemas.microsoft.com/office/drawing/2014/main" id="{F0BB2DFF-F909-ED41-ADF2-16CA49A3F806}"/>
                </a:ext>
              </a:extLst>
            </p:cNvPr>
            <p:cNvSpPr/>
            <p:nvPr/>
          </p:nvSpPr>
          <p:spPr>
            <a:xfrm>
              <a:off x="3457725" y="5449800"/>
              <a:ext cx="132835" cy="12892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400"/>
            </a:p>
          </p:txBody>
        </p:sp>
      </p:grpSp>
    </p:spTree>
    <p:extLst>
      <p:ext uri="{BB962C8B-B14F-4D97-AF65-F5344CB8AC3E}">
        <p14:creationId xmlns:p14="http://schemas.microsoft.com/office/powerpoint/2010/main" val="1225986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F0264B5-2EB1-7E41-BAD5-D919DBB3F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0876" y="2611687"/>
            <a:ext cx="3015669" cy="2986199"/>
          </a:xfrm>
          <a:prstGeom prst="rect">
            <a:avLst/>
          </a:prstGeom>
        </p:spPr>
      </p:pic>
      <p:sp>
        <p:nvSpPr>
          <p:cNvPr id="22" name="Slide Number Placeholder 21"/>
          <p:cNvSpPr>
            <a:spLocks noGrp="1"/>
          </p:cNvSpPr>
          <p:nvPr>
            <p:ph type="sldNum" sz="quarter" idx="10"/>
          </p:nvPr>
        </p:nvSpPr>
        <p:spPr/>
        <p:txBody>
          <a:bodyPr/>
          <a:lstStyle/>
          <a:p>
            <a:fld id="{1046E0F0-A629-AF47-82DD-3B28C859BC11}" type="slidenum">
              <a:rPr lang="en-US" smtClean="0">
                <a:solidFill>
                  <a:prstClr val="white">
                    <a:lumMod val="50000"/>
                  </a:prstClr>
                </a:solidFill>
                <a:latin typeface="Arial" pitchFamily="34" charset="0"/>
                <a:cs typeface="Arial" pitchFamily="34" charset="0"/>
              </a:rPr>
              <a:pPr/>
              <a:t>6</a:t>
            </a:fld>
            <a:endParaRPr lang="en-US">
              <a:solidFill>
                <a:prstClr val="white">
                  <a:lumMod val="50000"/>
                </a:prstClr>
              </a:solidFill>
              <a:latin typeface="Arial" pitchFamily="34" charset="0"/>
              <a:cs typeface="Arial" pitchFamily="34" charset="0"/>
            </a:endParaRPr>
          </a:p>
        </p:txBody>
      </p:sp>
      <p:sp>
        <p:nvSpPr>
          <p:cNvPr id="10" name="Content Placeholder 4"/>
          <p:cNvSpPr>
            <a:spLocks noGrp="1"/>
          </p:cNvSpPr>
          <p:nvPr>
            <p:ph sz="quarter" idx="14"/>
          </p:nvPr>
        </p:nvSpPr>
        <p:spPr>
          <a:xfrm>
            <a:off x="457199" y="1868808"/>
            <a:ext cx="3444334" cy="3547272"/>
          </a:xfrm>
        </p:spPr>
        <p:txBody>
          <a:bodyPr/>
          <a:lstStyle/>
          <a:p>
            <a:pPr marL="285750" lvl="0" indent="-285750">
              <a:spcBef>
                <a:spcPts val="900"/>
              </a:spcBef>
              <a:spcAft>
                <a:spcPts val="0"/>
              </a:spcAft>
              <a:buSzPts val="1600"/>
            </a:pPr>
            <a:r>
              <a:rPr lang="en-US" sz="1400" dirty="0">
                <a:solidFill>
                  <a:schemeClr val="accent6">
                    <a:lumMod val="50000"/>
                  </a:schemeClr>
                </a:solidFill>
              </a:rPr>
              <a:t>Between March 2019 and September 2020, PCORI funded 55 CER projects under the following funding streams:</a:t>
            </a:r>
          </a:p>
          <a:p>
            <a:pPr marL="466725" lvl="1" indent="-336550">
              <a:spcBef>
                <a:spcPts val="900"/>
              </a:spcBef>
              <a:spcAft>
                <a:spcPts val="0"/>
              </a:spcAft>
              <a:buSzPts val="1600"/>
            </a:pPr>
            <a:r>
              <a:rPr lang="en-US" sz="1400" dirty="0">
                <a:solidFill>
                  <a:schemeClr val="accent6">
                    <a:lumMod val="50000"/>
                  </a:schemeClr>
                </a:solidFill>
              </a:rPr>
              <a:t>34 Broad Funding Projects (64%)</a:t>
            </a:r>
          </a:p>
          <a:p>
            <a:pPr marL="466725" lvl="1" indent="-336550">
              <a:spcBef>
                <a:spcPts val="900"/>
              </a:spcBef>
              <a:spcAft>
                <a:spcPts val="0"/>
              </a:spcAft>
              <a:buSzPts val="1600"/>
            </a:pPr>
            <a:r>
              <a:rPr lang="en-US" sz="1400" dirty="0">
                <a:solidFill>
                  <a:schemeClr val="accent6">
                    <a:lumMod val="50000"/>
                  </a:schemeClr>
                </a:solidFill>
              </a:rPr>
              <a:t>21 Targeted Funding Projects (36%)</a:t>
            </a:r>
          </a:p>
          <a:p>
            <a:pPr marL="410291" lvl="1" indent="0">
              <a:spcBef>
                <a:spcPts val="900"/>
              </a:spcBef>
              <a:spcAft>
                <a:spcPts val="0"/>
              </a:spcAft>
              <a:buSzPts val="1600"/>
              <a:buNone/>
            </a:pPr>
            <a:endParaRPr lang="en-US" sz="1400" dirty="0">
              <a:solidFill>
                <a:schemeClr val="accent6">
                  <a:lumMod val="50000"/>
                </a:schemeClr>
              </a:solidFill>
            </a:endParaRPr>
          </a:p>
          <a:p>
            <a:pPr marL="285750" lvl="0" indent="-285750">
              <a:spcBef>
                <a:spcPts val="900"/>
              </a:spcBef>
              <a:spcAft>
                <a:spcPts val="0"/>
              </a:spcAft>
              <a:buSzPts val="1800"/>
            </a:pPr>
            <a:r>
              <a:rPr lang="en-US" sz="1400" dirty="0">
                <a:solidFill>
                  <a:schemeClr val="accent6">
                    <a:lumMod val="50000"/>
                  </a:schemeClr>
                </a:solidFill>
              </a:rPr>
              <a:t>While PCORI has not funded any pragmatic clinical trials in the past 2 years, the Institute has funded a total of 35, starting in 2015</a:t>
            </a:r>
          </a:p>
        </p:txBody>
      </p:sp>
      <p:sp>
        <p:nvSpPr>
          <p:cNvPr id="6" name="Title 5">
            <a:extLst>
              <a:ext uri="{FF2B5EF4-FFF2-40B4-BE49-F238E27FC236}">
                <a16:creationId xmlns:a16="http://schemas.microsoft.com/office/drawing/2014/main" id="{843A2A2D-3CBB-4FE2-B7C8-0A19ED66CDB7}"/>
              </a:ext>
            </a:extLst>
          </p:cNvPr>
          <p:cNvSpPr>
            <a:spLocks noGrp="1"/>
          </p:cNvSpPr>
          <p:nvPr>
            <p:ph type="title"/>
          </p:nvPr>
        </p:nvSpPr>
        <p:spPr>
          <a:xfrm>
            <a:off x="457199" y="0"/>
            <a:ext cx="8138245" cy="844841"/>
          </a:xfrm>
        </p:spPr>
        <p:txBody>
          <a:bodyPr/>
          <a:lstStyle/>
          <a:p>
            <a:r>
              <a:rPr lang="en-US"/>
              <a:t>Since 2019, PCORI Has Only Released Broad and Targeted Funding Announcements for CER</a:t>
            </a:r>
          </a:p>
        </p:txBody>
      </p:sp>
      <p:graphicFrame>
        <p:nvGraphicFramePr>
          <p:cNvPr id="9" name="Content Placeholder 3">
            <a:extLst>
              <a:ext uri="{FF2B5EF4-FFF2-40B4-BE49-F238E27FC236}">
                <a16:creationId xmlns:a16="http://schemas.microsoft.com/office/drawing/2014/main" id="{408C1E83-26F1-4A21-B6AC-69857F1323AB}"/>
              </a:ext>
            </a:extLst>
          </p:cNvPr>
          <p:cNvGraphicFramePr>
            <a:graphicFrameLocks/>
          </p:cNvGraphicFramePr>
          <p:nvPr>
            <p:extLst>
              <p:ext uri="{D42A27DB-BD31-4B8C-83A1-F6EECF244321}">
                <p14:modId xmlns:p14="http://schemas.microsoft.com/office/powerpoint/2010/main" val="2265156433"/>
              </p:ext>
            </p:extLst>
          </p:nvPr>
        </p:nvGraphicFramePr>
        <p:xfrm>
          <a:off x="4610600" y="2176668"/>
          <a:ext cx="3914560" cy="373273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Box 4">
            <a:extLst>
              <a:ext uri="{FF2B5EF4-FFF2-40B4-BE49-F238E27FC236}">
                <a16:creationId xmlns:a16="http://schemas.microsoft.com/office/drawing/2014/main" id="{F187E725-AE1D-4D62-963F-6C49ED740D46}"/>
              </a:ext>
            </a:extLst>
          </p:cNvPr>
          <p:cNvSpPr txBox="1">
            <a:spLocks noChangeArrowheads="1"/>
          </p:cNvSpPr>
          <p:nvPr/>
        </p:nvSpPr>
        <p:spPr bwMode="auto">
          <a:xfrm>
            <a:off x="484323" y="940949"/>
            <a:ext cx="8044722" cy="502950"/>
          </a:xfrm>
          <a:prstGeom prst="rect">
            <a:avLst/>
          </a:prstGeom>
          <a:noFill/>
          <a:ln w="17526" algn="ctr">
            <a:noFill/>
            <a:miter lim="800000"/>
            <a:headEnd/>
            <a:tailEnd/>
          </a:ln>
          <a:effectLst/>
        </p:spPr>
        <p:txBody>
          <a:bodyPr wrap="square" lIns="50923" tIns="50923" rIns="50923" bIns="50923">
            <a:spAutoFit/>
          </a:bodyPr>
          <a:lstStyle/>
          <a:p>
            <a:r>
              <a:rPr lang="en-US" sz="1300" dirty="0">
                <a:solidFill>
                  <a:schemeClr val="accent6">
                    <a:lumMod val="50000"/>
                  </a:schemeClr>
                </a:solidFill>
              </a:rPr>
              <a:t>Historically, the vast majority of PCORI’s funding activity has been dedicated to broad funding, however, the Institute has increasingly allocated funding to specific research topics under targeted funding awards.</a:t>
            </a:r>
          </a:p>
        </p:txBody>
      </p:sp>
      <p:sp>
        <p:nvSpPr>
          <p:cNvPr id="2" name="TextBox 1">
            <a:extLst>
              <a:ext uri="{FF2B5EF4-FFF2-40B4-BE49-F238E27FC236}">
                <a16:creationId xmlns:a16="http://schemas.microsoft.com/office/drawing/2014/main" id="{09B6CC79-2EA5-4B80-AABF-4C5097280952}"/>
              </a:ext>
            </a:extLst>
          </p:cNvPr>
          <p:cNvSpPr txBox="1"/>
          <p:nvPr/>
        </p:nvSpPr>
        <p:spPr>
          <a:xfrm>
            <a:off x="4506684" y="1820174"/>
            <a:ext cx="3914560" cy="523220"/>
          </a:xfrm>
          <a:prstGeom prst="rect">
            <a:avLst/>
          </a:prstGeom>
          <a:noFill/>
        </p:spPr>
        <p:txBody>
          <a:bodyPr wrap="square" rtlCol="0">
            <a:spAutoFit/>
          </a:bodyPr>
          <a:lstStyle/>
          <a:p>
            <a:r>
              <a:rPr lang="en-US" sz="1400" b="1" dirty="0">
                <a:solidFill>
                  <a:schemeClr val="accent2"/>
                </a:solidFill>
              </a:rPr>
              <a:t>Percentage of Broad Funding Vs. Targeted Funding Projects, 2019-2020, N=55</a:t>
            </a:r>
          </a:p>
        </p:txBody>
      </p:sp>
      <p:cxnSp>
        <p:nvCxnSpPr>
          <p:cNvPr id="13" name="Straight Connector 12">
            <a:extLst>
              <a:ext uri="{FF2B5EF4-FFF2-40B4-BE49-F238E27FC236}">
                <a16:creationId xmlns:a16="http://schemas.microsoft.com/office/drawing/2014/main" id="{D83D5023-C34A-3A46-9211-C151A74D0EC8}"/>
              </a:ext>
            </a:extLst>
          </p:cNvPr>
          <p:cNvCxnSpPr>
            <a:cxnSpLocks/>
          </p:cNvCxnSpPr>
          <p:nvPr/>
        </p:nvCxnSpPr>
        <p:spPr>
          <a:xfrm>
            <a:off x="4256066" y="1891256"/>
            <a:ext cx="0" cy="4039919"/>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03AA668-767E-794D-87B2-E1AE93CECC38}"/>
              </a:ext>
            </a:extLst>
          </p:cNvPr>
          <p:cNvCxnSpPr>
            <a:cxnSpLocks/>
          </p:cNvCxnSpPr>
          <p:nvPr/>
        </p:nvCxnSpPr>
        <p:spPr>
          <a:xfrm flipH="1">
            <a:off x="548556" y="1606310"/>
            <a:ext cx="8046888" cy="0"/>
          </a:xfrm>
          <a:prstGeom prst="line">
            <a:avLst/>
          </a:prstGeom>
          <a:ln w="12700">
            <a:solidFill>
              <a:schemeClr val="accent6"/>
            </a:solidFill>
          </a:ln>
          <a:effectLst/>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F75ACB4E-AE4C-A542-BBA0-408CEDF87874}"/>
              </a:ext>
            </a:extLst>
          </p:cNvPr>
          <p:cNvGrpSpPr/>
          <p:nvPr/>
        </p:nvGrpSpPr>
        <p:grpSpPr>
          <a:xfrm>
            <a:off x="4637313" y="5357919"/>
            <a:ext cx="3958131" cy="479934"/>
            <a:chOff x="454605" y="5239272"/>
            <a:chExt cx="3958131" cy="479934"/>
          </a:xfrm>
        </p:grpSpPr>
        <p:grpSp>
          <p:nvGrpSpPr>
            <p:cNvPr id="18" name="Group 17">
              <a:extLst>
                <a:ext uri="{FF2B5EF4-FFF2-40B4-BE49-F238E27FC236}">
                  <a16:creationId xmlns:a16="http://schemas.microsoft.com/office/drawing/2014/main" id="{80176CCD-BB94-2D40-B64C-F3A21C2C57AE}"/>
                </a:ext>
              </a:extLst>
            </p:cNvPr>
            <p:cNvGrpSpPr/>
            <p:nvPr/>
          </p:nvGrpSpPr>
          <p:grpSpPr>
            <a:xfrm>
              <a:off x="454605" y="5239272"/>
              <a:ext cx="3958131" cy="479934"/>
              <a:chOff x="4394658" y="5310329"/>
              <a:chExt cx="3958131" cy="479934"/>
            </a:xfrm>
          </p:grpSpPr>
          <p:sp>
            <p:nvSpPr>
              <p:cNvPr id="28" name="Rectangle 27">
                <a:extLst>
                  <a:ext uri="{FF2B5EF4-FFF2-40B4-BE49-F238E27FC236}">
                    <a16:creationId xmlns:a16="http://schemas.microsoft.com/office/drawing/2014/main" id="{101634FC-E97B-744B-A94A-FA669D82620B}"/>
                  </a:ext>
                </a:extLst>
              </p:cNvPr>
              <p:cNvSpPr/>
              <p:nvPr/>
            </p:nvSpPr>
            <p:spPr>
              <a:xfrm>
                <a:off x="4394658" y="5391593"/>
                <a:ext cx="3958131" cy="398670"/>
              </a:xfrm>
              <a:prstGeom prst="rect">
                <a:avLst/>
              </a:prstGeom>
              <a:solidFill>
                <a:srgbClr val="EDF1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29" name="Triangle 28">
                <a:extLst>
                  <a:ext uri="{FF2B5EF4-FFF2-40B4-BE49-F238E27FC236}">
                    <a16:creationId xmlns:a16="http://schemas.microsoft.com/office/drawing/2014/main" id="{002E6B95-0201-7B43-B527-979293B14F8E}"/>
                  </a:ext>
                </a:extLst>
              </p:cNvPr>
              <p:cNvSpPr/>
              <p:nvPr/>
            </p:nvSpPr>
            <p:spPr>
              <a:xfrm>
                <a:off x="4517703" y="5310329"/>
                <a:ext cx="166463" cy="91951"/>
              </a:xfrm>
              <a:prstGeom prst="triangle">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sp>
          <p:nvSpPr>
            <p:cNvPr id="19" name="TextBox 18">
              <a:extLst>
                <a:ext uri="{FF2B5EF4-FFF2-40B4-BE49-F238E27FC236}">
                  <a16:creationId xmlns:a16="http://schemas.microsoft.com/office/drawing/2014/main" id="{B0832161-B6AB-CD40-97B9-55A40037CEE4}"/>
                </a:ext>
              </a:extLst>
            </p:cNvPr>
            <p:cNvSpPr txBox="1"/>
            <p:nvPr/>
          </p:nvSpPr>
          <p:spPr>
            <a:xfrm>
              <a:off x="2195765" y="5390286"/>
              <a:ext cx="1444859" cy="244442"/>
            </a:xfrm>
            <a:prstGeom prst="rect">
              <a:avLst/>
            </a:prstGeom>
            <a:noFill/>
          </p:spPr>
          <p:txBody>
            <a:bodyPr wrap="square" lIns="82058" tIns="41029" rIns="82058" bIns="41029" rtlCol="0" anchor="ctr">
              <a:spAutoFit/>
            </a:bodyPr>
            <a:lstStyle/>
            <a:p>
              <a:r>
                <a:rPr lang="en-US" sz="1050" b="1" dirty="0">
                  <a:solidFill>
                    <a:schemeClr val="accent2"/>
                  </a:solidFill>
                  <a:cs typeface="55 Helvetica Roman"/>
                </a:rPr>
                <a:t>Targeted Funding</a:t>
              </a:r>
              <a:endParaRPr lang="en-US" sz="1050" b="1" dirty="0">
                <a:solidFill>
                  <a:schemeClr val="accent2"/>
                </a:solidFill>
                <a:cs typeface="65 Helvetica Medium"/>
              </a:endParaRPr>
            </a:p>
          </p:txBody>
        </p:sp>
        <p:sp>
          <p:nvSpPr>
            <p:cNvPr id="20" name="TextBox 19">
              <a:extLst>
                <a:ext uri="{FF2B5EF4-FFF2-40B4-BE49-F238E27FC236}">
                  <a16:creationId xmlns:a16="http://schemas.microsoft.com/office/drawing/2014/main" id="{AC437244-99D8-A74D-9E8D-EB1D1B315C6D}"/>
                </a:ext>
              </a:extLst>
            </p:cNvPr>
            <p:cNvSpPr txBox="1"/>
            <p:nvPr/>
          </p:nvSpPr>
          <p:spPr>
            <a:xfrm>
              <a:off x="713635" y="5386438"/>
              <a:ext cx="1337191" cy="252136"/>
            </a:xfrm>
            <a:prstGeom prst="rect">
              <a:avLst/>
            </a:prstGeom>
            <a:noFill/>
          </p:spPr>
          <p:txBody>
            <a:bodyPr wrap="square" lIns="82058" tIns="41029" rIns="82058" bIns="41029" rtlCol="0" anchor="ctr">
              <a:spAutoFit/>
            </a:bodyPr>
            <a:lstStyle/>
            <a:p>
              <a:r>
                <a:rPr lang="en-US" sz="1050" b="1" dirty="0">
                  <a:solidFill>
                    <a:schemeClr val="accent2"/>
                  </a:solidFill>
                  <a:cs typeface="55 Helvetica Roman"/>
                </a:rPr>
                <a:t>Broad Funding</a:t>
              </a:r>
              <a:endParaRPr lang="en-US" sz="1050" b="1" dirty="0">
                <a:solidFill>
                  <a:schemeClr val="accent2"/>
                </a:solidFill>
                <a:cs typeface="65 Helvetica Medium"/>
              </a:endParaRPr>
            </a:p>
          </p:txBody>
        </p:sp>
        <p:sp>
          <p:nvSpPr>
            <p:cNvPr id="24" name="Oval 23">
              <a:extLst>
                <a:ext uri="{FF2B5EF4-FFF2-40B4-BE49-F238E27FC236}">
                  <a16:creationId xmlns:a16="http://schemas.microsoft.com/office/drawing/2014/main" id="{A4DC9C6A-915F-2741-A553-EBFCD1A618B3}"/>
                </a:ext>
              </a:extLst>
            </p:cNvPr>
            <p:cNvSpPr/>
            <p:nvPr/>
          </p:nvSpPr>
          <p:spPr>
            <a:xfrm>
              <a:off x="2108081" y="5449800"/>
              <a:ext cx="132835" cy="12892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400" dirty="0"/>
            </a:p>
          </p:txBody>
        </p:sp>
        <p:sp>
          <p:nvSpPr>
            <p:cNvPr id="25" name="Oval 24">
              <a:extLst>
                <a:ext uri="{FF2B5EF4-FFF2-40B4-BE49-F238E27FC236}">
                  <a16:creationId xmlns:a16="http://schemas.microsoft.com/office/drawing/2014/main" id="{49D9CE10-3CE9-B84C-801F-666391888282}"/>
                </a:ext>
              </a:extLst>
            </p:cNvPr>
            <p:cNvSpPr/>
            <p:nvPr/>
          </p:nvSpPr>
          <p:spPr>
            <a:xfrm>
              <a:off x="618805" y="5449800"/>
              <a:ext cx="132835" cy="12892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a:endParaRPr lang="en-US" sz="1400"/>
            </a:p>
          </p:txBody>
        </p:sp>
      </p:grpSp>
    </p:spTree>
    <p:extLst>
      <p:ext uri="{BB962C8B-B14F-4D97-AF65-F5344CB8AC3E}">
        <p14:creationId xmlns:p14="http://schemas.microsoft.com/office/powerpoint/2010/main" val="718883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4812DECC-822A-4D22-BC89-AC94D178ECD7}"/>
              </a:ext>
            </a:extLst>
          </p:cNvPr>
          <p:cNvGrpSpPr/>
          <p:nvPr/>
        </p:nvGrpSpPr>
        <p:grpSpPr>
          <a:xfrm>
            <a:off x="3287152" y="1401379"/>
            <a:ext cx="2611386" cy="3108960"/>
            <a:chOff x="2222977" y="2483793"/>
            <a:chExt cx="1459003" cy="1516185"/>
          </a:xfrm>
        </p:grpSpPr>
        <p:sp>
          <p:nvSpPr>
            <p:cNvPr id="18" name="Rectangle 17">
              <a:extLst>
                <a:ext uri="{FF2B5EF4-FFF2-40B4-BE49-F238E27FC236}">
                  <a16:creationId xmlns:a16="http://schemas.microsoft.com/office/drawing/2014/main" id="{0C328DF5-1DB0-48EA-A624-7725E1CF2B92}"/>
                </a:ext>
              </a:extLst>
            </p:cNvPr>
            <p:cNvSpPr/>
            <p:nvPr/>
          </p:nvSpPr>
          <p:spPr>
            <a:xfrm>
              <a:off x="2222977" y="2483793"/>
              <a:ext cx="1455095" cy="1516185"/>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182880" rIns="91440" rtlCol="0" anchor="t"/>
            <a:lstStyle/>
            <a:p>
              <a:pPr lvl="0" defTabSz="533400">
                <a:lnSpc>
                  <a:spcPct val="90000"/>
                </a:lnSpc>
                <a:spcBef>
                  <a:spcPct val="0"/>
                </a:spcBef>
                <a:spcAft>
                  <a:spcPts val="1272"/>
                </a:spcAft>
              </a:pPr>
              <a:r>
                <a:rPr lang="en-US" sz="1400" b="1" dirty="0">
                  <a:solidFill>
                    <a:schemeClr val="accent2"/>
                  </a:solidFill>
                </a:rPr>
                <a:t>New Leadership</a:t>
              </a:r>
            </a:p>
            <a:p>
              <a:pPr marL="173038" lvl="1" indent="-173038" defTabSz="533400" fontAlgn="ctr">
                <a:lnSpc>
                  <a:spcPct val="90000"/>
                </a:lnSpc>
                <a:spcBef>
                  <a:spcPct val="0"/>
                </a:spcBef>
                <a:spcAft>
                  <a:spcPts val="600"/>
                </a:spcAft>
                <a:buClr>
                  <a:schemeClr val="accent2"/>
                </a:buClr>
                <a:buSzPct val="150000"/>
                <a:buFont typeface="Arial" charset="0"/>
                <a:buChar char="•"/>
              </a:pPr>
              <a:r>
                <a:rPr lang="en-US" sz="1300" dirty="0">
                  <a:solidFill>
                    <a:schemeClr val="accent6">
                      <a:lumMod val="50000"/>
                    </a:schemeClr>
                  </a:solidFill>
                </a:rPr>
                <a:t>Executive Director Dr. </a:t>
              </a:r>
              <a:r>
                <a:rPr lang="en-US" sz="1300" dirty="0" err="1">
                  <a:solidFill>
                    <a:schemeClr val="accent6">
                      <a:lumMod val="50000"/>
                    </a:schemeClr>
                  </a:solidFill>
                </a:rPr>
                <a:t>Nakela</a:t>
              </a:r>
              <a:r>
                <a:rPr lang="en-US" sz="1300" dirty="0">
                  <a:solidFill>
                    <a:schemeClr val="accent6">
                      <a:lumMod val="50000"/>
                    </a:schemeClr>
                  </a:solidFill>
                </a:rPr>
                <a:t> Cook joined PCORI in April of 2020 and will oversee the organization under the new reauthorization</a:t>
              </a:r>
              <a:endParaRPr lang="en-US" sz="1300" dirty="0">
                <a:solidFill>
                  <a:schemeClr val="accent6">
                    <a:lumMod val="50000"/>
                  </a:schemeClr>
                </a:solidFill>
                <a:cs typeface="Arial"/>
              </a:endParaRPr>
            </a:p>
            <a:p>
              <a:pPr marL="173038" lvl="1" indent="-173038" defTabSz="533400" fontAlgn="ctr">
                <a:lnSpc>
                  <a:spcPct val="90000"/>
                </a:lnSpc>
                <a:spcBef>
                  <a:spcPct val="0"/>
                </a:spcBef>
                <a:spcAft>
                  <a:spcPts val="600"/>
                </a:spcAft>
                <a:buClr>
                  <a:schemeClr val="accent2"/>
                </a:buClr>
                <a:buSzPct val="150000"/>
                <a:buFont typeface="Arial" charset="0"/>
                <a:buChar char="•"/>
              </a:pPr>
              <a:r>
                <a:rPr lang="en-US" sz="1300" dirty="0">
                  <a:solidFill>
                    <a:schemeClr val="accent6">
                      <a:lumMod val="50000"/>
                    </a:schemeClr>
                  </a:solidFill>
                </a:rPr>
                <a:t>Per the legislative amendment, PCORI expanded its Board of Governors to include 3-5 additional payer and purchaser representatives</a:t>
              </a:r>
              <a:endParaRPr lang="en-US" sz="1300" dirty="0">
                <a:solidFill>
                  <a:schemeClr val="accent6">
                    <a:lumMod val="50000"/>
                  </a:schemeClr>
                </a:solidFill>
                <a:cs typeface="Arial"/>
              </a:endParaRPr>
            </a:p>
          </p:txBody>
        </p:sp>
        <p:cxnSp>
          <p:nvCxnSpPr>
            <p:cNvPr id="19" name="Straight Connector 18">
              <a:extLst>
                <a:ext uri="{FF2B5EF4-FFF2-40B4-BE49-F238E27FC236}">
                  <a16:creationId xmlns:a16="http://schemas.microsoft.com/office/drawing/2014/main" id="{7CF0F53D-0B27-42CB-AB32-8D61AABFB91C}"/>
                </a:ext>
              </a:extLst>
            </p:cNvPr>
            <p:cNvCxnSpPr/>
            <p:nvPr/>
          </p:nvCxnSpPr>
          <p:spPr>
            <a:xfrm flipH="1" flipV="1">
              <a:off x="2226845" y="2498789"/>
              <a:ext cx="1455135"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grpSp>
      <p:cxnSp>
        <p:nvCxnSpPr>
          <p:cNvPr id="15" name="Straight Connector 14">
            <a:extLst>
              <a:ext uri="{FF2B5EF4-FFF2-40B4-BE49-F238E27FC236}">
                <a16:creationId xmlns:a16="http://schemas.microsoft.com/office/drawing/2014/main" id="{A269495F-AAEA-4E89-B900-F5023193DD4A}"/>
              </a:ext>
            </a:extLst>
          </p:cNvPr>
          <p:cNvCxnSpPr/>
          <p:nvPr/>
        </p:nvCxnSpPr>
        <p:spPr>
          <a:xfrm rot="5400000" flipH="1" flipV="1">
            <a:off x="3048521" y="1624225"/>
            <a:ext cx="444713" cy="0"/>
          </a:xfrm>
          <a:prstGeom prst="line">
            <a:avLst/>
          </a:prstGeom>
          <a:ln w="571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0754A425-2C64-4751-98A7-082F40409EF7}"/>
              </a:ext>
            </a:extLst>
          </p:cNvPr>
          <p:cNvCxnSpPr/>
          <p:nvPr/>
        </p:nvCxnSpPr>
        <p:spPr>
          <a:xfrm rot="5400000" flipH="1" flipV="1">
            <a:off x="5751236" y="1258492"/>
            <a:ext cx="420624" cy="0"/>
          </a:xfrm>
          <a:prstGeom prst="line">
            <a:avLst/>
          </a:prstGeom>
          <a:ln w="571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B65EC5E6-1CA3-4328-8668-94B42967FAF7}"/>
              </a:ext>
            </a:extLst>
          </p:cNvPr>
          <p:cNvSpPr>
            <a:spLocks noGrp="1"/>
          </p:cNvSpPr>
          <p:nvPr>
            <p:ph type="title"/>
          </p:nvPr>
        </p:nvSpPr>
        <p:spPr/>
        <p:txBody>
          <a:bodyPr/>
          <a:lstStyle/>
          <a:p>
            <a:r>
              <a:rPr lang="en-US">
                <a:latin typeface="Arial"/>
                <a:cs typeface="Arial"/>
              </a:rPr>
              <a:t>PCORI’S Reauthorization Extends Funding Through 2029, Though New Mandates May Shift Priorities</a:t>
            </a:r>
          </a:p>
        </p:txBody>
      </p:sp>
      <p:sp>
        <p:nvSpPr>
          <p:cNvPr id="3" name="Slide Number Placeholder 2">
            <a:extLst>
              <a:ext uri="{FF2B5EF4-FFF2-40B4-BE49-F238E27FC236}">
                <a16:creationId xmlns:a16="http://schemas.microsoft.com/office/drawing/2014/main" id="{3160DDEA-DC3D-43AE-9E4C-91B57702A2FD}"/>
              </a:ext>
            </a:extLst>
          </p:cNvPr>
          <p:cNvSpPr>
            <a:spLocks noGrp="1"/>
          </p:cNvSpPr>
          <p:nvPr>
            <p:ph type="sldNum" sz="quarter" idx="12"/>
          </p:nvPr>
        </p:nvSpPr>
        <p:spPr/>
        <p:txBody>
          <a:bodyPr/>
          <a:lstStyle/>
          <a:p>
            <a:fld id="{1046E0F0-A629-AF47-82DD-3B28C859BC11}" type="slidenum">
              <a:rPr lang="en-US" smtClean="0"/>
              <a:pPr/>
              <a:t>7</a:t>
            </a:fld>
            <a:endParaRPr lang="en-US"/>
          </a:p>
        </p:txBody>
      </p:sp>
      <p:grpSp>
        <p:nvGrpSpPr>
          <p:cNvPr id="5" name="Group 4">
            <a:extLst>
              <a:ext uri="{FF2B5EF4-FFF2-40B4-BE49-F238E27FC236}">
                <a16:creationId xmlns:a16="http://schemas.microsoft.com/office/drawing/2014/main" id="{F0BF4281-12AF-4984-936F-83A3038B01CA}"/>
              </a:ext>
            </a:extLst>
          </p:cNvPr>
          <p:cNvGrpSpPr/>
          <p:nvPr/>
        </p:nvGrpSpPr>
        <p:grpSpPr>
          <a:xfrm>
            <a:off x="582665" y="1743340"/>
            <a:ext cx="2626580" cy="3108960"/>
            <a:chOff x="539106" y="2011703"/>
            <a:chExt cx="2626580" cy="2831178"/>
          </a:xfrm>
        </p:grpSpPr>
        <p:grpSp>
          <p:nvGrpSpPr>
            <p:cNvPr id="6" name="Group 5">
              <a:extLst>
                <a:ext uri="{FF2B5EF4-FFF2-40B4-BE49-F238E27FC236}">
                  <a16:creationId xmlns:a16="http://schemas.microsoft.com/office/drawing/2014/main" id="{13466042-D8A5-4F96-9FE2-4B25E2AFFC1A}"/>
                </a:ext>
              </a:extLst>
            </p:cNvPr>
            <p:cNvGrpSpPr/>
            <p:nvPr/>
          </p:nvGrpSpPr>
          <p:grpSpPr>
            <a:xfrm>
              <a:off x="564506" y="2012292"/>
              <a:ext cx="2601180" cy="2830589"/>
              <a:chOff x="1043072" y="4055192"/>
              <a:chExt cx="1811152" cy="1658631"/>
            </a:xfrm>
          </p:grpSpPr>
          <p:grpSp>
            <p:nvGrpSpPr>
              <p:cNvPr id="9" name="Group 8">
                <a:extLst>
                  <a:ext uri="{FF2B5EF4-FFF2-40B4-BE49-F238E27FC236}">
                    <a16:creationId xmlns:a16="http://schemas.microsoft.com/office/drawing/2014/main" id="{65B9C891-B002-4447-A8DF-CA4CA85E6569}"/>
                  </a:ext>
                </a:extLst>
              </p:cNvPr>
              <p:cNvGrpSpPr/>
              <p:nvPr/>
            </p:nvGrpSpPr>
            <p:grpSpPr>
              <a:xfrm>
                <a:off x="1043072" y="4055192"/>
                <a:ext cx="1811152" cy="1658631"/>
                <a:chOff x="2222939" y="2483794"/>
                <a:chExt cx="1455135" cy="1515368"/>
              </a:xfrm>
            </p:grpSpPr>
            <p:sp>
              <p:nvSpPr>
                <p:cNvPr id="11" name="Rectangle 10">
                  <a:extLst>
                    <a:ext uri="{FF2B5EF4-FFF2-40B4-BE49-F238E27FC236}">
                      <a16:creationId xmlns:a16="http://schemas.microsoft.com/office/drawing/2014/main" id="{F9ED4C8C-540E-4EC0-B4AA-D469CCF1A303}"/>
                    </a:ext>
                  </a:extLst>
                </p:cNvPr>
                <p:cNvSpPr/>
                <p:nvPr/>
              </p:nvSpPr>
              <p:spPr>
                <a:xfrm>
                  <a:off x="2222977" y="2483794"/>
                  <a:ext cx="1455095" cy="1515368"/>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182880" rIns="91440" rtlCol="0" anchor="t"/>
                <a:lstStyle/>
                <a:p>
                  <a:pPr lvl="0" defTabSz="533400">
                    <a:lnSpc>
                      <a:spcPct val="90000"/>
                    </a:lnSpc>
                    <a:spcBef>
                      <a:spcPct val="0"/>
                    </a:spcBef>
                    <a:spcAft>
                      <a:spcPts val="1242"/>
                    </a:spcAft>
                  </a:pPr>
                  <a:r>
                    <a:rPr lang="en-US" sz="1400" b="1" dirty="0">
                      <a:solidFill>
                        <a:srgbClr val="00A9F6"/>
                      </a:solidFill>
                    </a:rPr>
                    <a:t>Legislative Mandates</a:t>
                  </a:r>
                </a:p>
                <a:p>
                  <a:pPr marL="173038" lvl="1" indent="-173038" defTabSz="533400" fontAlgn="ctr">
                    <a:lnSpc>
                      <a:spcPct val="90000"/>
                    </a:lnSpc>
                    <a:spcBef>
                      <a:spcPct val="0"/>
                    </a:spcBef>
                    <a:spcAft>
                      <a:spcPts val="888"/>
                    </a:spcAft>
                    <a:buClr>
                      <a:schemeClr val="accent1"/>
                    </a:buClr>
                    <a:buSzPct val="150000"/>
                    <a:buFont typeface="Arial" charset="0"/>
                    <a:buChar char="•"/>
                  </a:pPr>
                  <a:r>
                    <a:rPr lang="en-US" sz="1300" dirty="0">
                      <a:solidFill>
                        <a:schemeClr val="accent6">
                          <a:lumMod val="50000"/>
                        </a:schemeClr>
                      </a:solidFill>
                    </a:rPr>
                    <a:t>PCORI’s reauthorizing legislation outlines new priorities including research on maternal morbidity and mortality, care for those with intellectual and developmental disabilities, and consideration of the economic impact of various treatments and services on patients</a:t>
                  </a:r>
                </a:p>
              </p:txBody>
            </p:sp>
            <p:cxnSp>
              <p:nvCxnSpPr>
                <p:cNvPr id="12" name="Straight Connector 11">
                  <a:extLst>
                    <a:ext uri="{FF2B5EF4-FFF2-40B4-BE49-F238E27FC236}">
                      <a16:creationId xmlns:a16="http://schemas.microsoft.com/office/drawing/2014/main" id="{96C4FAFC-52C1-461D-8173-7CA301FA09C0}"/>
                    </a:ext>
                  </a:extLst>
                </p:cNvPr>
                <p:cNvCxnSpPr/>
                <p:nvPr/>
              </p:nvCxnSpPr>
              <p:spPr>
                <a:xfrm flipH="1" flipV="1">
                  <a:off x="2222939" y="2498789"/>
                  <a:ext cx="1455135" cy="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10" name="Rectangle 52">
                <a:extLst>
                  <a:ext uri="{FF2B5EF4-FFF2-40B4-BE49-F238E27FC236}">
                    <a16:creationId xmlns:a16="http://schemas.microsoft.com/office/drawing/2014/main" id="{1A486044-FEFE-4DB1-BF72-0B29E20999C7}"/>
                  </a:ext>
                </a:extLst>
              </p:cNvPr>
              <p:cNvSpPr>
                <a:spLocks noChangeArrowheads="1"/>
              </p:cNvSpPr>
              <p:nvPr/>
            </p:nvSpPr>
            <p:spPr bwMode="gray">
              <a:xfrm>
                <a:off x="1051832" y="4112420"/>
                <a:ext cx="1786782" cy="229926"/>
              </a:xfrm>
              <a:prstGeom prst="rect">
                <a:avLst/>
              </a:prstGeom>
              <a:noFill/>
              <a:ln w="3175">
                <a:noFill/>
                <a:miter lim="800000"/>
                <a:headEnd/>
                <a:tailEnd/>
              </a:ln>
              <a:effectLst/>
            </p:spPr>
            <p:txBody>
              <a:bodyPr wrap="square" lIns="91440" tIns="100584" rIns="91440" bIns="100584" anchor="t" anchorCtr="0">
                <a:spAutoFit/>
              </a:bodyPr>
              <a:lstStyle/>
              <a:p>
                <a:pPr marL="0" lvl="1" defTabSz="533400" fontAlgn="ctr">
                  <a:lnSpc>
                    <a:spcPct val="90000"/>
                  </a:lnSpc>
                  <a:spcBef>
                    <a:spcPct val="0"/>
                  </a:spcBef>
                  <a:spcAft>
                    <a:spcPts val="888"/>
                  </a:spcAft>
                  <a:buClr>
                    <a:schemeClr val="accent1"/>
                  </a:buClr>
                  <a:buSzPct val="150000"/>
                </a:pPr>
                <a:endParaRPr lang="en-US" sz="1600"/>
              </a:p>
            </p:txBody>
          </p:sp>
        </p:grpSp>
        <p:cxnSp>
          <p:nvCxnSpPr>
            <p:cNvPr id="7" name="Straight Connector 6">
              <a:extLst>
                <a:ext uri="{FF2B5EF4-FFF2-40B4-BE49-F238E27FC236}">
                  <a16:creationId xmlns:a16="http://schemas.microsoft.com/office/drawing/2014/main" id="{6CF90F0D-3CA0-46F7-A315-532F42DAD366}"/>
                </a:ext>
              </a:extLst>
            </p:cNvPr>
            <p:cNvCxnSpPr/>
            <p:nvPr/>
          </p:nvCxnSpPr>
          <p:spPr>
            <a:xfrm rot="5400000" flipH="1" flipV="1">
              <a:off x="328794" y="2222015"/>
              <a:ext cx="420624" cy="0"/>
            </a:xfrm>
            <a:prstGeom prst="line">
              <a:avLst/>
            </a:prstGeom>
            <a:ln w="57150" cmpd="sng">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7" name="Right Triangle 26">
            <a:extLst>
              <a:ext uri="{FF2B5EF4-FFF2-40B4-BE49-F238E27FC236}">
                <a16:creationId xmlns:a16="http://schemas.microsoft.com/office/drawing/2014/main" id="{87E439BF-58FF-456E-BCD1-9750F2E37435}"/>
              </a:ext>
            </a:extLst>
          </p:cNvPr>
          <p:cNvSpPr/>
          <p:nvPr/>
        </p:nvSpPr>
        <p:spPr>
          <a:xfrm flipH="1">
            <a:off x="2886990" y="1399639"/>
            <a:ext cx="312750" cy="312750"/>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EC52ECF5-8164-4AE6-BD04-F22BCD1023C4}"/>
              </a:ext>
            </a:extLst>
          </p:cNvPr>
          <p:cNvSpPr/>
          <p:nvPr/>
        </p:nvSpPr>
        <p:spPr>
          <a:xfrm flipH="1">
            <a:off x="5578771" y="1058457"/>
            <a:ext cx="312750" cy="312750"/>
          </a:xfrm>
          <a:prstGeom prst="r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DEA2950B-C113-46FC-ABC6-950C82C343EE}"/>
              </a:ext>
            </a:extLst>
          </p:cNvPr>
          <p:cNvGrpSpPr/>
          <p:nvPr/>
        </p:nvGrpSpPr>
        <p:grpSpPr>
          <a:xfrm>
            <a:off x="637086" y="4869351"/>
            <a:ext cx="8160550" cy="767611"/>
            <a:chOff x="609261" y="4813631"/>
            <a:chExt cx="7987379" cy="778055"/>
          </a:xfrm>
        </p:grpSpPr>
        <p:sp>
          <p:nvSpPr>
            <p:cNvPr id="30" name="Rectangle 29">
              <a:extLst>
                <a:ext uri="{FF2B5EF4-FFF2-40B4-BE49-F238E27FC236}">
                  <a16:creationId xmlns:a16="http://schemas.microsoft.com/office/drawing/2014/main" id="{19BB9F2B-8C49-4A15-9CCE-BA7F2F623A91}"/>
                </a:ext>
              </a:extLst>
            </p:cNvPr>
            <p:cNvSpPr>
              <a:spLocks noChangeArrowheads="1"/>
            </p:cNvSpPr>
            <p:nvPr/>
          </p:nvSpPr>
          <p:spPr bwMode="gray">
            <a:xfrm>
              <a:off x="609261" y="4946383"/>
              <a:ext cx="7987379" cy="645303"/>
            </a:xfrm>
            <a:prstGeom prst="rect">
              <a:avLst/>
            </a:prstGeom>
            <a:solidFill>
              <a:schemeClr val="accent6">
                <a:lumMod val="75000"/>
              </a:schemeClr>
            </a:solidFill>
            <a:ln w="9525">
              <a:noFill/>
              <a:miter lim="800000"/>
              <a:headEnd/>
              <a:tailEnd/>
            </a:ln>
          </p:spPr>
          <p:txBody>
            <a:bodyPr wrap="square" lIns="182880" tIns="101882" rIns="274320" bIns="101882" anchor="t">
              <a:spAutoFit/>
            </a:bodyPr>
            <a:lstStyle/>
            <a:p>
              <a:r>
                <a:rPr lang="en-US" sz="1400" dirty="0">
                  <a:solidFill>
                    <a:schemeClr val="bg1"/>
                  </a:solidFill>
                </a:rPr>
                <a:t>Together, these changes may influence PCORI’s research priorities and funding </a:t>
              </a:r>
            </a:p>
            <a:p>
              <a:r>
                <a:rPr lang="en-US" sz="1400" dirty="0">
                  <a:solidFill>
                    <a:schemeClr val="bg1"/>
                  </a:solidFill>
                </a:rPr>
                <a:t>decisions going forward. </a:t>
              </a:r>
            </a:p>
          </p:txBody>
        </p:sp>
        <p:sp>
          <p:nvSpPr>
            <p:cNvPr id="31" name="Triangle 32">
              <a:extLst>
                <a:ext uri="{FF2B5EF4-FFF2-40B4-BE49-F238E27FC236}">
                  <a16:creationId xmlns:a16="http://schemas.microsoft.com/office/drawing/2014/main" id="{A68D68B9-D1FA-41C5-BB0D-22A779C1580B}"/>
                </a:ext>
              </a:extLst>
            </p:cNvPr>
            <p:cNvSpPr/>
            <p:nvPr/>
          </p:nvSpPr>
          <p:spPr>
            <a:xfrm>
              <a:off x="749661" y="4813631"/>
              <a:ext cx="319545" cy="176511"/>
            </a:xfrm>
            <a:prstGeom prst="triangl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3D0647E2-375B-4098-A60F-24755896C90C}"/>
              </a:ext>
            </a:extLst>
          </p:cNvPr>
          <p:cNvSpPr txBox="1"/>
          <p:nvPr/>
        </p:nvSpPr>
        <p:spPr>
          <a:xfrm>
            <a:off x="637086" y="6188493"/>
            <a:ext cx="5110571" cy="630942"/>
          </a:xfrm>
          <a:prstGeom prst="rect">
            <a:avLst/>
          </a:prstGeom>
          <a:noFill/>
        </p:spPr>
        <p:txBody>
          <a:bodyPr wrap="square" rtlCol="0">
            <a:spAutoFit/>
          </a:bodyPr>
          <a:lstStyle/>
          <a:p>
            <a:r>
              <a:rPr lang="en-US" sz="700" dirty="0">
                <a:solidFill>
                  <a:schemeClr val="accent6">
                    <a:lumMod val="50000"/>
                  </a:schemeClr>
                </a:solidFill>
                <a:hlinkClick r:id="rId2"/>
              </a:rPr>
              <a:t>PCORI Reauthorization Brief</a:t>
            </a:r>
            <a:r>
              <a:rPr lang="en-US" sz="700" dirty="0">
                <a:solidFill>
                  <a:schemeClr val="accent6">
                    <a:lumMod val="50000"/>
                  </a:schemeClr>
                </a:solidFill>
              </a:rPr>
              <a:t>.</a:t>
            </a:r>
          </a:p>
          <a:p>
            <a:r>
              <a:rPr lang="en-US" sz="700" dirty="0">
                <a:solidFill>
                  <a:schemeClr val="accent6">
                    <a:lumMod val="50000"/>
                  </a:schemeClr>
                </a:solidFill>
              </a:rPr>
              <a:t>PCORI’s “</a:t>
            </a:r>
            <a:r>
              <a:rPr lang="en-US" sz="700" dirty="0">
                <a:solidFill>
                  <a:schemeClr val="accent6">
                    <a:lumMod val="50000"/>
                  </a:schemeClr>
                </a:solidFill>
                <a:hlinkClick r:id="rId3"/>
              </a:rPr>
              <a:t>Principles for the Consideration of the Full Range of Outcomes Data in PCORI Funded Research</a:t>
            </a:r>
            <a:r>
              <a:rPr lang="en-US" sz="700" dirty="0">
                <a:solidFill>
                  <a:schemeClr val="accent6">
                    <a:lumMod val="50000"/>
                  </a:schemeClr>
                </a:solidFill>
              </a:rPr>
              <a:t>.”</a:t>
            </a:r>
          </a:p>
          <a:p>
            <a:r>
              <a:rPr lang="en-US" sz="700" dirty="0">
                <a:solidFill>
                  <a:schemeClr val="accent6">
                    <a:lumMod val="50000"/>
                  </a:schemeClr>
                </a:solidFill>
              </a:rPr>
              <a:t>*Per its authorizing legislation in the ACA, PCORI is still being prohibited from conducting cost-effectiveness research, using QALYs, or making specific coverage recommendations</a:t>
            </a:r>
          </a:p>
          <a:p>
            <a:endParaRPr lang="en-US" sz="700" dirty="0">
              <a:solidFill>
                <a:schemeClr val="accent6">
                  <a:lumMod val="50000"/>
                </a:schemeClr>
              </a:solidFill>
            </a:endParaRPr>
          </a:p>
        </p:txBody>
      </p:sp>
      <p:grpSp>
        <p:nvGrpSpPr>
          <p:cNvPr id="23" name="Group 22">
            <a:extLst>
              <a:ext uri="{FF2B5EF4-FFF2-40B4-BE49-F238E27FC236}">
                <a16:creationId xmlns:a16="http://schemas.microsoft.com/office/drawing/2014/main" id="{A022C60B-664E-482D-9040-CC85B7933F17}"/>
              </a:ext>
            </a:extLst>
          </p:cNvPr>
          <p:cNvGrpSpPr/>
          <p:nvPr/>
        </p:nvGrpSpPr>
        <p:grpSpPr>
          <a:xfrm>
            <a:off x="5976453" y="1048353"/>
            <a:ext cx="2616350" cy="3108960"/>
            <a:chOff x="2217566" y="2483793"/>
            <a:chExt cx="1460506" cy="1763304"/>
          </a:xfrm>
        </p:grpSpPr>
        <p:sp>
          <p:nvSpPr>
            <p:cNvPr id="25" name="Rectangle 24">
              <a:extLst>
                <a:ext uri="{FF2B5EF4-FFF2-40B4-BE49-F238E27FC236}">
                  <a16:creationId xmlns:a16="http://schemas.microsoft.com/office/drawing/2014/main" id="{6E4A3F5C-BB41-4D9C-81A8-D7A5B9ABF570}"/>
                </a:ext>
              </a:extLst>
            </p:cNvPr>
            <p:cNvSpPr/>
            <p:nvPr/>
          </p:nvSpPr>
          <p:spPr>
            <a:xfrm>
              <a:off x="2222977" y="2483793"/>
              <a:ext cx="1455095" cy="1763304"/>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182880" rIns="91440" rtlCol="0" anchor="t"/>
            <a:lstStyle/>
            <a:p>
              <a:pPr lvl="0" defTabSz="533400">
                <a:lnSpc>
                  <a:spcPct val="90000"/>
                </a:lnSpc>
                <a:spcBef>
                  <a:spcPct val="0"/>
                </a:spcBef>
                <a:spcAft>
                  <a:spcPts val="1242"/>
                </a:spcAft>
              </a:pPr>
              <a:r>
                <a:rPr lang="en-US" sz="1400" b="1" dirty="0">
                  <a:solidFill>
                    <a:schemeClr val="accent3"/>
                  </a:solidFill>
                </a:rPr>
                <a:t>New Research Principles</a:t>
              </a:r>
            </a:p>
            <a:p>
              <a:pPr marL="173038" lvl="1" indent="-173038" defTabSz="533400" fontAlgn="ctr">
                <a:lnSpc>
                  <a:spcPct val="90000"/>
                </a:lnSpc>
                <a:spcBef>
                  <a:spcPct val="0"/>
                </a:spcBef>
                <a:spcAft>
                  <a:spcPts val="888"/>
                </a:spcAft>
                <a:buClr>
                  <a:schemeClr val="accent3"/>
                </a:buClr>
                <a:buSzPct val="150000"/>
                <a:buFont typeface="Arial" charset="0"/>
                <a:buChar char="•"/>
              </a:pPr>
              <a:r>
                <a:rPr lang="en-US" sz="1300" dirty="0">
                  <a:solidFill>
                    <a:schemeClr val="accent6">
                      <a:lumMod val="50000"/>
                    </a:schemeClr>
                  </a:solidFill>
                </a:rPr>
                <a:t>PCORI’s board recently approved a document </a:t>
              </a:r>
              <a:r>
                <a:rPr lang="en-US" sz="1300" dirty="0">
                  <a:solidFill>
                    <a:schemeClr val="accent6">
                      <a:lumMod val="50000"/>
                    </a:schemeClr>
                  </a:solidFill>
                  <a:cs typeface="Arial"/>
                </a:rPr>
                <a:t>outlining the principles it is proposing to apply when considering the full range of outcomes data, including burdens and economic impacts related to the utilization of health care services, in PCORI-funded research</a:t>
              </a:r>
            </a:p>
            <a:p>
              <a:pPr marL="233045" lvl="1" indent="-233045" defTabSz="533400" fontAlgn="ctr">
                <a:lnSpc>
                  <a:spcPct val="90000"/>
                </a:lnSpc>
                <a:spcBef>
                  <a:spcPct val="0"/>
                </a:spcBef>
                <a:spcAft>
                  <a:spcPts val="888"/>
                </a:spcAft>
                <a:buClr>
                  <a:schemeClr val="accent2"/>
                </a:buClr>
                <a:buSzPct val="150000"/>
                <a:buFont typeface="Arial" charset="0"/>
                <a:buChar char="•"/>
              </a:pPr>
              <a:endParaRPr lang="en-US" sz="1600" dirty="0">
                <a:cs typeface="Arial"/>
              </a:endParaRPr>
            </a:p>
            <a:p>
              <a:pPr algn="ctr"/>
              <a:endParaRPr lang="en-US" dirty="0"/>
            </a:p>
          </p:txBody>
        </p:sp>
        <p:cxnSp>
          <p:nvCxnSpPr>
            <p:cNvPr id="26" name="Straight Connector 25">
              <a:extLst>
                <a:ext uri="{FF2B5EF4-FFF2-40B4-BE49-F238E27FC236}">
                  <a16:creationId xmlns:a16="http://schemas.microsoft.com/office/drawing/2014/main" id="{B0961679-AE62-4856-A7D1-A98574C0D8B6}"/>
                </a:ext>
              </a:extLst>
            </p:cNvPr>
            <p:cNvCxnSpPr/>
            <p:nvPr/>
          </p:nvCxnSpPr>
          <p:spPr>
            <a:xfrm flipH="1" flipV="1">
              <a:off x="2217566" y="2498789"/>
              <a:ext cx="1455135" cy="0"/>
            </a:xfrm>
            <a:prstGeom prst="line">
              <a:avLst/>
            </a:prstGeom>
            <a:ln w="57150" cmpd="sng">
              <a:solidFill>
                <a:schemeClr val="accent3"/>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16941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About Us</a:t>
            </a:r>
          </a:p>
        </p:txBody>
      </p:sp>
      <p:pic>
        <p:nvPicPr>
          <p:cNvPr id="5" name="Picture 4">
            <a:extLst>
              <a:ext uri="{FF2B5EF4-FFF2-40B4-BE49-F238E27FC236}">
                <a16:creationId xmlns:a16="http://schemas.microsoft.com/office/drawing/2014/main" id="{A3A9C20A-7FFF-C64D-87C7-DD3FEB366D12}"/>
              </a:ext>
            </a:extLst>
          </p:cNvPr>
          <p:cNvPicPr>
            <a:picLocks noChangeAspect="1"/>
          </p:cNvPicPr>
          <p:nvPr/>
        </p:nvPicPr>
        <p:blipFill rotWithShape="1">
          <a:blip r:embed="rId2"/>
          <a:srcRect t="17038"/>
          <a:stretch/>
        </p:blipFill>
        <p:spPr>
          <a:xfrm>
            <a:off x="0" y="1012874"/>
            <a:ext cx="9144000" cy="5859194"/>
          </a:xfrm>
          <a:prstGeom prst="rect">
            <a:avLst/>
          </a:prstGeom>
        </p:spPr>
      </p:pic>
    </p:spTree>
    <p:extLst>
      <p:ext uri="{BB962C8B-B14F-4D97-AF65-F5344CB8AC3E}">
        <p14:creationId xmlns:p14="http://schemas.microsoft.com/office/powerpoint/2010/main" val="3878109741"/>
      </p:ext>
    </p:extLst>
  </p:cSld>
  <p:clrMapOvr>
    <a:masterClrMapping/>
  </p:clrMapOvr>
</p:sld>
</file>

<file path=ppt/theme/theme1.xml><?xml version="1.0" encoding="utf-8"?>
<a:theme xmlns:a="http://schemas.openxmlformats.org/drawingml/2006/main" name="Office Theme">
  <a:themeElements>
    <a:clrScheme name="Avalere PowerPoint">
      <a:dk1>
        <a:srgbClr val="000000"/>
      </a:dk1>
      <a:lt1>
        <a:sysClr val="window" lastClr="FFFFFF"/>
      </a:lt1>
      <a:dk2>
        <a:srgbClr val="706464"/>
      </a:dk2>
      <a:lt2>
        <a:srgbClr val="F36B37"/>
      </a:lt2>
      <a:accent1>
        <a:srgbClr val="00A9F6"/>
      </a:accent1>
      <a:accent2>
        <a:srgbClr val="073857"/>
      </a:accent2>
      <a:accent3>
        <a:srgbClr val="74C800"/>
      </a:accent3>
      <a:accent4>
        <a:srgbClr val="009D3D"/>
      </a:accent4>
      <a:accent5>
        <a:srgbClr val="38AAA0"/>
      </a:accent5>
      <a:accent6>
        <a:srgbClr val="A3B7C1"/>
      </a:accent6>
      <a:hlink>
        <a:srgbClr val="007FB9"/>
      </a:hlink>
      <a:folHlink>
        <a:srgbClr val="00496D"/>
      </a:folHlink>
    </a:clrScheme>
    <a:fontScheme name="Avalere New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tx1">
              <a:lumMod val="50000"/>
              <a:lumOff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Extended document" ma:contentTypeID="0x010100D811A62065A5344DB526DCDF9231D39C005DF1759B220B624D9CF45DC2215C0613" ma:contentTypeVersion="14" ma:contentTypeDescription="" ma:contentTypeScope="" ma:versionID="d48bfe6e0cd94873cf3018bca50268d1">
  <xsd:schema xmlns:xsd="http://www.w3.org/2001/XMLSchema" xmlns:xs="http://www.w3.org/2001/XMLSchema" xmlns:p="http://schemas.microsoft.com/office/2006/metadata/properties" xmlns:ns2="8a6b373c-3406-48f1-963a-c4bfaef1b411" xmlns:ns3="http://schemas.microsoft.com/sharepoint.v3" xmlns:ns5="7ac09c50-13df-40c2-a798-80430aad9a5a" xmlns:ns6="d8350ec1-b04f-4155-8bb8-f0cdb52f78a4" targetNamespace="http://schemas.microsoft.com/office/2006/metadata/properties" ma:root="true" ma:fieldsID="3864c251cb1469e2a0f4017af5d76f39" ns2:_="" ns3:_="" ns5:_="" ns6:_="">
    <xsd:import namespace="8a6b373c-3406-48f1-963a-c4bfaef1b411"/>
    <xsd:import namespace="http://schemas.microsoft.com/sharepoint.v3"/>
    <xsd:import namespace="7ac09c50-13df-40c2-a798-80430aad9a5a"/>
    <xsd:import namespace="d8350ec1-b04f-4155-8bb8-f0cdb52f78a4"/>
    <xsd:element name="properties">
      <xsd:complexType>
        <xsd:sequence>
          <xsd:element name="documentManagement">
            <xsd:complexType>
              <xsd:all>
                <xsd:element ref="ns2:Subtitle" minOccurs="0"/>
                <xsd:element ref="ns2:Client" minOccurs="0"/>
                <xsd:element ref="ns3:CategoryDescription" minOccurs="0"/>
                <xsd:element ref="ns2:eca5e7e911b2409c8eb417c79141034a" minOccurs="0"/>
                <xsd:element ref="ns2:TaxCatchAll" minOccurs="0"/>
                <xsd:element ref="ns2:TaxCatchAllLabel" minOccurs="0"/>
                <xsd:element ref="ns2:pa57e6a01a3543cf805778a70e04e626" minOccurs="0"/>
                <xsd:element ref="ns2:j8a5149347be48ca8e9f19ab92c377da" minOccurs="0"/>
                <xsd:element ref="ns2:k1e2acdff3ec4f74817151dde214c919" minOccurs="0"/>
                <xsd:element ref="ns2:la54995beded4df386d9317a365bd6de" minOccurs="0"/>
                <xsd:element ref="ns2:_dlc_DocId" minOccurs="0"/>
                <xsd:element ref="ns2:_dlc_DocIdUrl" minOccurs="0"/>
                <xsd:element ref="ns2:_dlc_DocIdPersistId" minOccurs="0"/>
                <xsd:element ref="ns5:MediaServiceMetadata" minOccurs="0"/>
                <xsd:element ref="ns5:MediaServiceFastMetadata" minOccurs="0"/>
                <xsd:element ref="ns6:SharedWithUsers" minOccurs="0"/>
                <xsd:element ref="ns6:SharedWithDetails" minOccurs="0"/>
                <xsd:element ref="ns5:MediaServiceDateTaken" minOccurs="0"/>
                <xsd:element ref="ns5:MediaServiceEventHashCode" minOccurs="0"/>
                <xsd:element ref="ns5:MediaServiceGenerationTime" minOccurs="0"/>
                <xsd:element ref="ns5: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6b373c-3406-48f1-963a-c4bfaef1b411" elementFormDefault="qualified">
    <xsd:import namespace="http://schemas.microsoft.com/office/2006/documentManagement/types"/>
    <xsd:import namespace="http://schemas.microsoft.com/office/infopath/2007/PartnerControls"/>
    <xsd:element name="Subtitle" ma:index="2" nillable="true" ma:displayName="Subtitle" ma:internalName="Subtitle">
      <xsd:simpleType>
        <xsd:restriction base="dms:Text">
          <xsd:maxLength value="255"/>
        </xsd:restriction>
      </xsd:simpleType>
    </xsd:element>
    <xsd:element name="Client" ma:index="3" nillable="true" ma:displayName="Client" ma:internalName="Client">
      <xsd:simpleType>
        <xsd:restriction base="dms:Text">
          <xsd:maxLength value="255"/>
        </xsd:restriction>
      </xsd:simpleType>
    </xsd:element>
    <xsd:element name="eca5e7e911b2409c8eb417c79141034a" ma:index="12" nillable="true" ma:taxonomy="true" ma:internalName="eca5e7e911b2409c8eb417c79141034a" ma:taxonomyFieldName="Condition_x0020_or_x0020_Disease" ma:displayName="Condition or Disease" ma:default="" ma:fieldId="{eca5e7e9-11b2-409c-8eb4-17c79141034a}" ma:sspId="07554f97-87b1-46d9-87e1-8ab8588eed7c" ma:termSetId="5d65cdec-f1aa-4eef-869e-ea6fa4cf3659"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e55194d0-683d-44c7-a5ad-58e2ccfe7021}" ma:internalName="TaxCatchAll" ma:showField="CatchAllData" ma:web="8a6b373c-3406-48f1-963a-c4bfaef1b411">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e55194d0-683d-44c7-a5ad-58e2ccfe7021}" ma:internalName="TaxCatchAllLabel" ma:readOnly="true" ma:showField="CatchAllDataLabel" ma:web="8a6b373c-3406-48f1-963a-c4bfaef1b411">
      <xsd:complexType>
        <xsd:complexContent>
          <xsd:extension base="dms:MultiChoiceLookup">
            <xsd:sequence>
              <xsd:element name="Value" type="dms:Lookup" maxOccurs="unbounded" minOccurs="0" nillable="true"/>
            </xsd:sequence>
          </xsd:extension>
        </xsd:complexContent>
      </xsd:complexType>
    </xsd:element>
    <xsd:element name="pa57e6a01a3543cf805778a70e04e626" ma:index="17" nillable="true" ma:taxonomy="true" ma:internalName="pa57e6a01a3543cf805778a70e04e626" ma:taxonomyFieldName="Practice" ma:displayName="Practice" ma:default="" ma:fieldId="{9a57e6a0-1a35-43cf-8057-78a70e04e626}" ma:sspId="07554f97-87b1-46d9-87e1-8ab8588eed7c" ma:termSetId="11ab40a9-fa8a-44be-aa84-898bafc994e5" ma:anchorId="00000000-0000-0000-0000-000000000000" ma:open="false" ma:isKeyword="false">
      <xsd:complexType>
        <xsd:sequence>
          <xsd:element ref="pc:Terms" minOccurs="0" maxOccurs="1"/>
        </xsd:sequence>
      </xsd:complexType>
    </xsd:element>
    <xsd:element name="j8a5149347be48ca8e9f19ab92c377da" ma:index="19" nillable="true" ma:taxonomy="true" ma:internalName="j8a5149347be48ca8e9f19ab92c377da" ma:taxonomyFieldName="Sector" ma:displayName="Sector" ma:default="" ma:fieldId="{38a51493-47be-48ca-8e9f-19ab92c377da}" ma:sspId="07554f97-87b1-46d9-87e1-8ab8588eed7c" ma:termSetId="60a46a26-6028-4989-9855-a12b1205452a" ma:anchorId="00000000-0000-0000-0000-000000000000" ma:open="false" ma:isKeyword="false">
      <xsd:complexType>
        <xsd:sequence>
          <xsd:element ref="pc:Terms" minOccurs="0" maxOccurs="1"/>
        </xsd:sequence>
      </xsd:complexType>
    </xsd:element>
    <xsd:element name="k1e2acdff3ec4f74817151dde214c919" ma:index="21" nillable="true" ma:taxonomy="true" ma:internalName="k1e2acdff3ec4f74817151dde214c919" ma:taxonomyFieldName="Therapeutic_x0020_Area" ma:displayName="Therapeutic Area" ma:default="" ma:fieldId="{41e2acdf-f3ec-4f74-8171-51dde214c919}" ma:sspId="07554f97-87b1-46d9-87e1-8ab8588eed7c" ma:termSetId="561ef8b7-3ba5-4233-b476-8588532f73a6" ma:anchorId="00000000-0000-0000-0000-000000000000" ma:open="false" ma:isKeyword="false">
      <xsd:complexType>
        <xsd:sequence>
          <xsd:element ref="pc:Terms" minOccurs="0" maxOccurs="1"/>
        </xsd:sequence>
      </xsd:complexType>
    </xsd:element>
    <xsd:element name="la54995beded4df386d9317a365bd6de" ma:index="23" nillable="true" ma:taxonomy="true" ma:internalName="la54995beded4df386d9317a365bd6de" ma:taxonomyFieldName="Topic" ma:displayName="Topic" ma:default="" ma:fieldId="{5a54995b-eded-4df3-86d9-317a365bd6de}" ma:sspId="07554f97-87b1-46d9-87e1-8ab8588eed7c" ma:termSetId="77a59017-ebc6-4f84-9d5e-a9bab81c7603" ma:anchorId="00000000-0000-0000-0000-000000000000" ma:open="false" ma:isKeyword="false">
      <xsd:complexType>
        <xsd:sequence>
          <xsd:element ref="pc:Terms" minOccurs="0" maxOccurs="1"/>
        </xsd:sequence>
      </xsd:complexType>
    </xsd:element>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4" nillable="true" ma:displayName="Description" ma:internalName="Category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c09c50-13df-40c2-a798-80430aad9a5a" elementFormDefault="qualified">
    <xsd:import namespace="http://schemas.microsoft.com/office/2006/documentManagement/types"/>
    <xsd:import namespace="http://schemas.microsoft.com/office/infopath/2007/PartnerControls"/>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Tags" ma:index="3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350ec1-b04f-4155-8bb8-f0cdb52f78a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0" ma:displayName="Author"/>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54995beded4df386d9317a365bd6de xmlns="8a6b373c-3406-48f1-963a-c4bfaef1b411">
      <Terms xmlns="http://schemas.microsoft.com/office/infopath/2007/PartnerControls"/>
    </la54995beded4df386d9317a365bd6de>
    <Subtitle xmlns="8a6b373c-3406-48f1-963a-c4bfaef1b411" xsi:nil="true"/>
    <Client xmlns="8a6b373c-3406-48f1-963a-c4bfaef1b411" xsi:nil="true"/>
    <k1e2acdff3ec4f74817151dde214c919 xmlns="8a6b373c-3406-48f1-963a-c4bfaef1b411">
      <Terms xmlns="http://schemas.microsoft.com/office/infopath/2007/PartnerControls"/>
    </k1e2acdff3ec4f74817151dde214c919>
    <CategoryDescription xmlns="http://schemas.microsoft.com/sharepoint.v3" xsi:nil="true"/>
    <pa57e6a01a3543cf805778a70e04e626 xmlns="8a6b373c-3406-48f1-963a-c4bfaef1b411">
      <Terms xmlns="http://schemas.microsoft.com/office/infopath/2007/PartnerControls"/>
    </pa57e6a01a3543cf805778a70e04e626>
    <j8a5149347be48ca8e9f19ab92c377da xmlns="8a6b373c-3406-48f1-963a-c4bfaef1b411">
      <Terms xmlns="http://schemas.microsoft.com/office/infopath/2007/PartnerControls"/>
    </j8a5149347be48ca8e9f19ab92c377da>
    <eca5e7e911b2409c8eb417c79141034a xmlns="8a6b373c-3406-48f1-963a-c4bfaef1b411">
      <Terms xmlns="http://schemas.microsoft.com/office/infopath/2007/PartnerControls"/>
    </eca5e7e911b2409c8eb417c79141034a>
    <TaxCatchAll xmlns="8a6b373c-3406-48f1-963a-c4bfaef1b411"/>
    <SharedWithUsers xmlns="d8350ec1-b04f-4155-8bb8-f0cdb52f78a4">
      <UserInfo>
        <DisplayName>Gillian Woollett</DisplayName>
        <AccountId>266</AccountId>
        <AccountType/>
      </UserInfo>
    </SharedWithUsers>
    <_dlc_DocId xmlns="8a6b373c-3406-48f1-963a-c4bfaef1b411" xsi:nil="true"/>
    <_dlc_DocIdUrl xmlns="8a6b373c-3406-48f1-963a-c4bfaef1b411">
      <Url xsi:nil="true"/>
      <Description xsi:nil="true"/>
    </_dlc_DocIdUrl>
    <_dlc_DocIdPersistId xmlns="8a6b373c-3406-48f1-963a-c4bfaef1b411">false</_dlc_DocIdPersistId>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0CE410-CBA6-4401-B42C-F22183363E47}">
  <ds:schemaRefs>
    <ds:schemaRef ds:uri="http://schemas.microsoft.com/sharepoint/events"/>
  </ds:schemaRefs>
</ds:datastoreItem>
</file>

<file path=customXml/itemProps2.xml><?xml version="1.0" encoding="utf-8"?>
<ds:datastoreItem xmlns:ds="http://schemas.openxmlformats.org/officeDocument/2006/customXml" ds:itemID="{616C6464-F0E4-4D03-A330-69E4AFAA35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6b373c-3406-48f1-963a-c4bfaef1b411"/>
    <ds:schemaRef ds:uri="http://schemas.microsoft.com/sharepoint.v3"/>
    <ds:schemaRef ds:uri="7ac09c50-13df-40c2-a798-80430aad9a5a"/>
    <ds:schemaRef ds:uri="d8350ec1-b04f-4155-8bb8-f0cdb52f78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1A6AF1-FDED-4E0B-860A-5F3E76AB328F}">
  <ds:schemaRefs>
    <ds:schemaRef ds:uri="http://schemas.microsoft.com/office/2006/documentManagement/types"/>
    <ds:schemaRef ds:uri="http://purl.org/dc/dcmitype/"/>
    <ds:schemaRef ds:uri="http://schemas.microsoft.com/office/infopath/2007/PartnerControls"/>
    <ds:schemaRef ds:uri="d8350ec1-b04f-4155-8bb8-f0cdb52f78a4"/>
    <ds:schemaRef ds:uri="http://schemas.openxmlformats.org/package/2006/metadata/core-properties"/>
    <ds:schemaRef ds:uri="8a6b373c-3406-48f1-963a-c4bfaef1b411"/>
    <ds:schemaRef ds:uri="7ac09c50-13df-40c2-a798-80430aad9a5a"/>
    <ds:schemaRef ds:uri="http://purl.org/dc/terms/"/>
    <ds:schemaRef ds:uri="http://schemas.microsoft.com/sharepoint.v3"/>
    <ds:schemaRef ds:uri="http://schemas.microsoft.com/office/2006/metadata/properties"/>
    <ds:schemaRef ds:uri="http://www.w3.org/XML/1998/namespace"/>
    <ds:schemaRef ds:uri="http://purl.org/dc/elements/1.1/"/>
  </ds:schemaRefs>
</ds:datastoreItem>
</file>

<file path=customXml/itemProps4.xml><?xml version="1.0" encoding="utf-8"?>
<ds:datastoreItem xmlns:ds="http://schemas.openxmlformats.org/officeDocument/2006/customXml" ds:itemID="{773DE1EA-2D66-47DB-ABD2-D146481BAB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438</TotalTime>
  <Words>1048</Words>
  <Application>Microsoft Office PowerPoint</Application>
  <PresentationFormat>On-screen Show (4:3)</PresentationFormat>
  <Paragraphs>120</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Courier New</vt:lpstr>
      <vt:lpstr>Helvetica 55 Roman</vt:lpstr>
      <vt:lpstr>Wingdings</vt:lpstr>
      <vt:lpstr>Office Theme</vt:lpstr>
      <vt:lpstr>PowerPoint Presentation</vt:lpstr>
      <vt:lpstr>Since Its Inception, PCORI Has Awarded Over $2.7 Billion in Total Funding, With Most for Research-Related Awards</vt:lpstr>
      <vt:lpstr>PCORI’s Broad Funding Is Allocated Across Its 5 Priority Areas, Which Includes PCOR Methods Research</vt:lpstr>
      <vt:lpstr>PCORI Has Awarded $2.02 Billion to Fund CER Across Its Various Research Funding Streams</vt:lpstr>
      <vt:lpstr>From 2019 to September 2020, 76% of PCORI Research Funding Has Been Directed Toward CER </vt:lpstr>
      <vt:lpstr>Since 2019, PCORI Has Only Released Broad and Targeted Funding Announcements for CER</vt:lpstr>
      <vt:lpstr>PCORI’S Reauthorization Extends Funding Through 2029, Though New Mandates May Shift Priorities</vt:lpstr>
      <vt:lpstr>About Us</vt:lpstr>
    </vt:vector>
  </TitlesOfParts>
  <Company>column five media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Adrian Walsh</dc:creator>
  <cp:lastModifiedBy>Kevin Wilson</cp:lastModifiedBy>
  <cp:revision>18</cp:revision>
  <cp:lastPrinted>2014-05-18T19:58:07Z</cp:lastPrinted>
  <dcterms:created xsi:type="dcterms:W3CDTF">2013-02-11T19:03:32Z</dcterms:created>
  <dcterms:modified xsi:type="dcterms:W3CDTF">2021-06-29T14:46:37Z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0x010100D811A62065A5344DB526DCDF9231D39C005DF1759B220B624D9CF45DC2215C0613</vt:lpwstr>
  </property>
  <property fmtid="{D5CDD505-2E9C-101B-9397-08002B2CF9AE}" pid="3" name="Order">
    <vt:r8>57200</vt:r8>
  </property>
  <property fmtid="{D5CDD505-2E9C-101B-9397-08002B2CF9AE}" pid="4" name="Sector">
    <vt:lpwstr/>
  </property>
  <property fmtid="{D5CDD505-2E9C-101B-9397-08002B2CF9AE}" pid="5" name="Topic">
    <vt:lpwstr/>
  </property>
  <property fmtid="{D5CDD505-2E9C-101B-9397-08002B2CF9AE}" pid="6" name="xd_Signature">
    <vt:bool>false</vt:bool>
  </property>
  <property fmtid="{D5CDD505-2E9C-101B-9397-08002B2CF9AE}" pid="7" name="xd_ProgID">
    <vt:lpwstr/>
  </property>
  <property fmtid="{D5CDD505-2E9C-101B-9397-08002B2CF9AE}" pid="8" name="Condition or Disease">
    <vt:lpwstr/>
  </property>
  <property fmtid="{D5CDD505-2E9C-101B-9397-08002B2CF9AE}" pid="9" name="Therapeutic Area">
    <vt:lpwstr/>
  </property>
  <property fmtid="{D5CDD505-2E9C-101B-9397-08002B2CF9AE}" pid="10" name="Practice">
    <vt:lpwstr/>
  </property>
  <property fmtid="{D5CDD505-2E9C-101B-9397-08002B2CF9AE}" pid="11" name="ComplianceAssetId">
    <vt:lpwstr/>
  </property>
  <property fmtid="{D5CDD505-2E9C-101B-9397-08002B2CF9AE}" pid="12" name="TemplateUrl">
    <vt:lpwstr/>
  </property>
  <property fmtid="{D5CDD505-2E9C-101B-9397-08002B2CF9AE}" pid="13" name="Lifecycle ID">
    <vt:lpwstr/>
  </property>
</Properties>
</file>